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29" r:id="rId4"/>
  </p:sldMasterIdLst>
  <p:sldIdLst>
    <p:sldId id="256" r:id="rId5"/>
    <p:sldId id="259" r:id="rId6"/>
    <p:sldId id="258" r:id="rId7"/>
    <p:sldId id="257" r:id="rId8"/>
    <p:sldId id="270" r:id="rId9"/>
    <p:sldId id="260" r:id="rId10"/>
    <p:sldId id="261" r:id="rId11"/>
    <p:sldId id="269" r:id="rId12"/>
    <p:sldId id="262" r:id="rId13"/>
    <p:sldId id="271" r:id="rId14"/>
    <p:sldId id="263" r:id="rId15"/>
    <p:sldId id="264" r:id="rId16"/>
    <p:sldId id="265" r:id="rId17"/>
    <p:sldId id="267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735249-5E9D-9125-EC50-A25A1D4A8963}" v="170" dt="2021-09-16T14:50:54.637"/>
    <p1510:client id="{7126C5DD-B130-1709-AD05-0A244A69AA4B}" v="850" dt="2021-09-16T14:53:12.722"/>
    <p1510:client id="{9AB908F5-1F7B-DF1D-8DC1-D7873B6C1B4D}" v="1313" dt="2021-09-17T08:59:01.975"/>
    <p1510:client id="{9F448256-398A-0B92-E63E-F1A0706CC039}" v="382" dt="2021-09-29T13:54:18.644"/>
    <p1510:client id="{AD9A289A-8DA2-142E-A8E5-8C06D698EB58}" v="484" dt="2021-09-17T14:34:51.250"/>
    <p1510:client id="{F0693F93-DF69-4E34-A119-ED4C9FB6ED8A}" v="8" dt="2021-09-10T10:06:25.8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17T08:34:06.9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9975 10239 16383 0 0,'4'0'0'0'0,"6"0"0"0"0,6 0 0 0 0,4 0 0 0 0,4 0 0 0 0,6 0 0 0 0,2 0 0 0 0,1 0 0 0 0,-2 0 0 0 0,-1 0 0 0 0,-2 0 0 0 0,0 0 0 0 0,-2 0 0 0 0,0 0 0 0 0,0 0 0 0 0,4 0 0 0 0,1 0 0 0 0,0 0 0 0 0,-1 0 0 0 0,-1 0 0 0 0,-1 0 0 0 0,-1 0 0 0 0,-1 0 0 0 0,0 0 0 0 0,4 0 0 0 0,1 0 0 0 0,0 0 0 0 0,4 0 0 0 0,0 0 0 0 0,-2 0 0 0 0,-2 0 0 0 0,3 0 0 0 0,4 0 0 0 0,0 0 0 0 0,3 5 0 0 0,-2 1 0 0 0,-3-1 0 0 0,-3 0 0 0 0,-3-2 0 0 0,-2-1 0 0 0,-1-1 0 0 0,-2-1 0 0 0,1 0 0 0 0,-1 0 0 0 0,0 0 0 0 0,0 0 0 0 0,1-1 0 0 0,-1 1 0 0 0,6 0 0 0 0,0 0 0 0 0,1 0 0 0 0,-2 0 0 0 0,-1 0 0 0 0,-1 0 0 0 0,-1 0 0 0 0,-1 0 0 0 0,0 0 0 0 0,-1 0 0 0 0,1 0 0 0 0,4 0 0 0 0,1 0 0 0 0,0 0 0 0 0,4 0 0 0 0,0 0 0 0 0,-2 0 0 0 0,3 5 0 0 0,-1 0 0 0 0,-1 1 0 0 0,-3-2 0 0 0,-2 0 0 0 0,-1-2 0 0 0,-2-1 0 0 0,0-1 0 0 0,-1 0 0 0 0,1 0 0 0 0,-1 0 0 0 0,1 4 0 0 0,-1 1 0 0 0,1 1 0 0 0,4-2 0 0 0,2-1 0 0 0,-1-1 0 0 0,-1-1 0 0 0,-1 0 0 0 0,-5-1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17T08:40:23.9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9340 7645 16383 0 0,'4'0'0'0'0,"6"0"0"0"0,6 0 0 0 0,4 0 0 0 0,4 0 0 0 0,1 0 0 0 0,2 0 0 0 0,0-4 0 0 0,0-2 0 0 0,0 0 0 0 0,-1 2 0 0 0,0 1 0 0 0,0 1 0 0 0,0-4 0 0 0,0 0 0 0 0,0 0 0 0 0,0 2 0 0 0,-1 1 0 0 0,1 1 0 0 0,0 2 0 0 0,0-1 0 0 0,0 1 0 0 0,-1 1 0 0 0,1-1 0 0 0,0 0 0 0 0,0 0 0 0 0,0 0 0 0 0,4 1 0 0 0,1-1 0 0 0,1 0 0 0 0,3 0 0 0 0,-1 0 0 0 0,4 0 0 0 0,-1 0 0 0 0,-2 0 0 0 0,-2 0 0 0 0,1 0 0 0 0,0 0 0 0 0,2 0 0 0 0,0 0 0 0 0,3 0 0 0 0,-1 0 0 0 0,1 0 0 0 0,-1 0 0 0 0,-2 0 0 0 0,-4 0 0 0 0,-2 0 0 0 0,-3 0 0 0 0,0 0 0 0 0,-1 0 0 0 0,-1 0 0 0 0,0 0 0 0 0,5 0 0 0 0,1 0 0 0 0,0 0 0 0 0,-1 0 0 0 0,-1 0 0 0 0,-1 0 0 0 0,-1 0 0 0 0,-1 0 0 0 0,0 0 0 0 0,4 0 0 0 0,1 0 0 0 0,0 0 0 0 0,0 0 0 0 0,-3 0 0 0 0,0 0 0 0 0,3 0 0 0 0,1 0 0 0 0,0 0 0 0 0,-2 0 0 0 0,-1 0 0 0 0,-2 0 0 0 0,0 0 0 0 0,-1 0 0 0 0,0 0 0 0 0,-1 0 0 0 0,1 0 0 0 0,-1 0 0 0 0,1 0 0 0 0,-5 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9-17T08:52:05.02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19368 6906 16383 0 0,'4'0'0'0'0,"6"0"0"0"0,6 4 0 0 0,4 2 0 0 0,4-1 0 0 0,1 0 0 0 0,2-2 0 0 0,4-1 0 0 0,2-1 0 0 0,3 0 0 0 0,1-1 0 0 0,3-1 0 0 0,-2 1 0 0 0,2 0 0 0 0,-1 0 0 0 0,-4 0 0 0 0,-2-1 0 0 0,-3 1 0 0 0,-3 0 0 0 0,4 0 0 0 0,1 0 0 0 0,-2 0 0 0 0,0 0 0 0 0,-1 0 0 0 0,-2 0 0 0 0,-1 0 0 0 0,1 0 0 0 0,-2 0 0 0 0,1 0 0 0 0,-1 0 0 0 0,1 0 0 0 0,0 0 0 0 0,4 0 0 0 0,1 0 0 0 0,1 0 0 0 0,2 0 0 0 0,1 0 0 0 0,3 0 0 0 0,-1 0 0 0 0,-2 0 0 0 0,-3 0 0 0 0,3 0 0 0 0,-1 0 0 0 0,-2 0 0 0 0,2 0 0 0 0,1 0 0 0 0,-2 0 0 0 0,-2-4 0 0 0,-2-2 0 0 0,-2 1 0 0 0,0 0 0 0 0,-1 2 0 0 0,-1 1 0 0 0,5 1 0 0 0,1 0 0 0 0,0 1 0 0 0,-1 1 0 0 0,-1-1 0 0 0,-1 0 0 0 0,-1 0 0 0 0,-1 0 0 0 0,0 1 0 0 0,-1-1 0 0 0,1 0 0 0 0,0 0 0 0 0,-1 0 0 0 0,1 0 0 0 0,0 0 0 0 0,-1 0 0 0 0,1 0 0 0 0,0 0 0 0 0,0 4 0 0 0,0 2 0 0 0,-1-1 0 0 0,1 0 0 0 0,-4 2 0 0 0,-2 1 0 0 0,0-1 0 0 0,1-2 0 0 0,-2-2 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13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45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0739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81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4597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56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844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64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8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4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85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2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2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0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6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88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  <p:sldLayoutId id="21474839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customXml" Target="../ink/ink1.xml"/><Relationship Id="rId7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7">
            <a:extLst>
              <a:ext uri="{FF2B5EF4-FFF2-40B4-BE49-F238E27FC236}">
                <a16:creationId xmlns:a16="http://schemas.microsoft.com/office/drawing/2014/main" xmlns="" id="{2783C067-F8BF-4755-B516-8A0CD74CF6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xmlns="" id="{2ED796EC-E7FF-46DB-B912-FB08BF12AA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xmlns="" id="{549A2DAB-B431-487D-95AD-BB0FECB49E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40" name="Straight Connector 13">
            <a:extLst>
              <a:ext uri="{FF2B5EF4-FFF2-40B4-BE49-F238E27FC236}">
                <a16:creationId xmlns:a16="http://schemas.microsoft.com/office/drawing/2014/main" xmlns="" id="{C5ECDEE1-7093-418F-9CF5-24EEB115C1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15">
            <a:extLst>
              <a:ext uri="{FF2B5EF4-FFF2-40B4-BE49-F238E27FC236}">
                <a16:creationId xmlns:a16="http://schemas.microsoft.com/office/drawing/2014/main" xmlns="" id="{045062AF-EB11-4651-BC4A-4DA21768DE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9C40F75-172D-48F6-8471-CB73AF3A94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>
            <a:noAutofit/>
          </a:bodyPr>
          <a:lstStyle/>
          <a:p>
            <a:pPr algn="ctr"/>
            <a:r>
              <a:rPr lang="fr-BE" sz="2800"/>
              <a:t>Comment faire sa recherche documentaire sur les bases de données Proquest?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AEEF1CA4-0A80-4690-A15E-8A8BF6BA13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397000"/>
            <a:ext cx="7766936" cy="2284413"/>
          </a:xfrm>
        </p:spPr>
        <p:txBody>
          <a:bodyPr>
            <a:normAutofit fontScale="90000"/>
          </a:bodyPr>
          <a:lstStyle/>
          <a:p>
            <a:pPr algn="ctr"/>
            <a:r>
              <a:rPr lang="fr-BE" sz="9600" dirty="0" err="1"/>
              <a:t>ProQuest</a:t>
            </a:r>
            <a:r>
              <a:rPr lang="fr-BE" sz="9600" dirty="0"/>
              <a:t> One Business </a:t>
            </a:r>
            <a:endParaRPr lang="fr-FR" sz="9600" dirty="0"/>
          </a:p>
        </p:txBody>
      </p:sp>
      <p:sp>
        <p:nvSpPr>
          <p:cNvPr id="42" name="Rectangle 27">
            <a:extLst>
              <a:ext uri="{FF2B5EF4-FFF2-40B4-BE49-F238E27FC236}">
                <a16:creationId xmlns:a16="http://schemas.microsoft.com/office/drawing/2014/main" xmlns="" id="{0819F787-32B4-46A8-BC57-C6571BCEE2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8528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6">
            <a:extLst>
              <a:ext uri="{FF2B5EF4-FFF2-40B4-BE49-F238E27FC236}">
                <a16:creationId xmlns:a16="http://schemas.microsoft.com/office/drawing/2014/main" xmlns="" id="{E80B86A7-A1EC-475B-9166-88902B033A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370A75AE-FAF7-40B2-89B2-CF5FA6280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fr-FR"/>
              <a:t>Sélectionner une ou plusieurs bases de données pour faire sa recherche</a:t>
            </a:r>
          </a:p>
        </p:txBody>
      </p:sp>
      <p:sp>
        <p:nvSpPr>
          <p:cNvPr id="25" name="Isosceles Triangle 28">
            <a:extLst>
              <a:ext uri="{FF2B5EF4-FFF2-40B4-BE49-F238E27FC236}">
                <a16:creationId xmlns:a16="http://schemas.microsoft.com/office/drawing/2014/main" xmlns="" id="{C2C29CB1-9F74-4879-A6AF-AEA67B6F1F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77D132C-66AD-4D63-AEA8-0AEA3232C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8596668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err="1"/>
              <a:t>ProQuest</a:t>
            </a:r>
            <a:r>
              <a:rPr lang="fr-FR"/>
              <a:t> propose 3 bases de données : </a:t>
            </a:r>
          </a:p>
          <a:p>
            <a:r>
              <a:rPr lang="fr-FR"/>
              <a:t>Coronavirus </a:t>
            </a:r>
            <a:r>
              <a:rPr lang="fr-FR" err="1"/>
              <a:t>Research</a:t>
            </a:r>
            <a:r>
              <a:rPr lang="fr-FR"/>
              <a:t> </a:t>
            </a:r>
            <a:r>
              <a:rPr lang="fr-FR" err="1">
                <a:ea typeface="+mn-lt"/>
                <a:cs typeface="+mn-lt"/>
              </a:rPr>
              <a:t>Database</a:t>
            </a:r>
            <a:r>
              <a:rPr lang="fr-FR">
                <a:ea typeface="+mn-lt"/>
                <a:cs typeface="+mn-lt"/>
              </a:rPr>
              <a:t>: </a:t>
            </a:r>
            <a:r>
              <a:rPr lang="fr">
                <a:latin typeface="Trebuchet MS"/>
                <a:ea typeface="+mn-lt"/>
                <a:cs typeface="+mn-lt"/>
              </a:rPr>
              <a:t>Une base de données gratuite sur la santé et la recherche médicale pour un contenu librement disponible lié à l'épidémie de COVID-19.</a:t>
            </a:r>
          </a:p>
          <a:p>
            <a:r>
              <a:rPr lang="fr-FR" err="1">
                <a:ea typeface="+mn-lt"/>
                <a:cs typeface="+mn-lt"/>
              </a:rPr>
              <a:t>ProQuest</a:t>
            </a:r>
            <a:r>
              <a:rPr lang="fr-FR">
                <a:ea typeface="+mn-lt"/>
                <a:cs typeface="+mn-lt"/>
              </a:rPr>
              <a:t> One Business: </a:t>
            </a:r>
            <a:r>
              <a:rPr lang="fr">
                <a:latin typeface="Trebuchet MS"/>
                <a:ea typeface="+mn-lt"/>
                <a:cs typeface="+mn-lt"/>
              </a:rPr>
              <a:t>Une bibliothèque commerciale intuitive et complète contenant des millions d'articles en texte intégral.</a:t>
            </a:r>
            <a:r>
              <a:rPr lang="fr">
                <a:latin typeface="Consolas"/>
                <a:ea typeface="+mn-lt"/>
                <a:cs typeface="+mn-lt"/>
              </a:rPr>
              <a:t> </a:t>
            </a:r>
            <a:r>
              <a:rPr lang="fr-FR">
                <a:ea typeface="+mn-lt"/>
                <a:cs typeface="+mn-lt"/>
              </a:rPr>
              <a:t> </a:t>
            </a:r>
          </a:p>
          <a:p>
            <a:r>
              <a:rPr lang="fr-FR" err="1"/>
              <a:t>Publicly</a:t>
            </a:r>
            <a:r>
              <a:rPr lang="fr-FR"/>
              <a:t> </a:t>
            </a:r>
            <a:r>
              <a:rPr lang="fr-FR" err="1"/>
              <a:t>Available</a:t>
            </a:r>
            <a:r>
              <a:rPr lang="fr-FR"/>
              <a:t> </a:t>
            </a:r>
            <a:r>
              <a:rPr lang="fr-FR" err="1"/>
              <a:t>Database</a:t>
            </a:r>
            <a:r>
              <a:rPr lang="fr-FR"/>
              <a:t>: </a:t>
            </a:r>
            <a:r>
              <a:rPr lang="fr">
                <a:latin typeface="Trebuchet MS"/>
              </a:rPr>
              <a:t>cette base de données rassemble ou renvoie vers du texte intégral pour un contenu accessible au public.</a:t>
            </a:r>
            <a:endParaRPr lang="fr-FR">
              <a:latin typeface="Trebuchet MS"/>
            </a:endParaRPr>
          </a:p>
        </p:txBody>
      </p:sp>
      <p:sp>
        <p:nvSpPr>
          <p:cNvPr id="26" name="Isosceles Triangle 30">
            <a:extLst>
              <a:ext uri="{FF2B5EF4-FFF2-40B4-BE49-F238E27FC236}">
                <a16:creationId xmlns:a16="http://schemas.microsoft.com/office/drawing/2014/main" xmlns="" id="{7E2C7115-5336-410C-AD71-0F0952A2E5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75655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7">
            <a:extLst>
              <a:ext uri="{FF2B5EF4-FFF2-40B4-BE49-F238E27FC236}">
                <a16:creationId xmlns:a16="http://schemas.microsoft.com/office/drawing/2014/main" xmlns="" id="{E80B86A7-A1EC-475B-9166-88902B033A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9">
            <a:extLst>
              <a:ext uri="{FF2B5EF4-FFF2-40B4-BE49-F238E27FC236}">
                <a16:creationId xmlns:a16="http://schemas.microsoft.com/office/drawing/2014/main" xmlns="" id="{C2C29CB1-9F74-4879-A6AF-AEA67B6F1F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Image 27" descr="Une image contenant texte&#10;&#10;Description générée automatiquement">
            <a:extLst>
              <a:ext uri="{FF2B5EF4-FFF2-40B4-BE49-F238E27FC236}">
                <a16:creationId xmlns:a16="http://schemas.microsoft.com/office/drawing/2014/main" xmlns="" id="{6EF15F36-BBE1-4DB1-B514-FE55EFED3F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429" y="1251373"/>
            <a:ext cx="12044252" cy="4677009"/>
          </a:xfrm>
        </p:spPr>
      </p:pic>
      <p:sp>
        <p:nvSpPr>
          <p:cNvPr id="27" name="Isosceles Triangle 11">
            <a:extLst>
              <a:ext uri="{FF2B5EF4-FFF2-40B4-BE49-F238E27FC236}">
                <a16:creationId xmlns:a16="http://schemas.microsoft.com/office/drawing/2014/main" xmlns="" id="{7E2C7115-5336-410C-AD71-0F0952A2E5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2BC9B1C0-54D7-467A-9969-1E82D086BCC3}"/>
              </a:ext>
            </a:extLst>
          </p:cNvPr>
          <p:cNvSpPr txBox="1"/>
          <p:nvPr/>
        </p:nvSpPr>
        <p:spPr>
          <a:xfrm>
            <a:off x="768726" y="584420"/>
            <a:ext cx="911373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fr-FR" sz="2000">
                <a:solidFill>
                  <a:schemeClr val="accent2">
                    <a:lumMod val="75000"/>
                  </a:schemeClr>
                </a:solidFill>
              </a:rPr>
              <a:t>Cliquez sur </a:t>
            </a:r>
            <a:r>
              <a:rPr lang="fr-FR" sz="2000" err="1">
                <a:solidFill>
                  <a:schemeClr val="accent2">
                    <a:lumMod val="75000"/>
                  </a:schemeClr>
                </a:solidFill>
              </a:rPr>
              <a:t>ProQuest</a:t>
            </a:r>
            <a:r>
              <a:rPr lang="fr-FR" sz="2000">
                <a:solidFill>
                  <a:schemeClr val="accent2">
                    <a:lumMod val="75000"/>
                  </a:schemeClr>
                </a:solidFill>
              </a:rPr>
              <a:t> One Business, et vous aurez accès à son interface</a:t>
            </a:r>
            <a:r>
              <a:rPr lang="fr-FR" sz="2000" dirty="0">
                <a:solidFill>
                  <a:schemeClr val="accent2">
                    <a:lumMod val="75000"/>
                  </a:schemeClr>
                </a:solidFill>
              </a:rPr>
              <a:t> </a:t>
            </a:r>
          </a:p>
        </p:txBody>
      </p:sp>
      <p:pic>
        <p:nvPicPr>
          <p:cNvPr id="5" name="Graphique 5" descr="Back avec un remplissage uni">
            <a:extLst>
              <a:ext uri="{FF2B5EF4-FFF2-40B4-BE49-F238E27FC236}">
                <a16:creationId xmlns:a16="http://schemas.microsoft.com/office/drawing/2014/main" xmlns="" id="{238093EF-9A4E-47C0-806B-42EE8E198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03086" y="40513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78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4D026A2-7476-44B0-9648-BB98882F7B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48F8FC21-0A44-4045-95A1-B7935DBC60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0209B962-CD29-4D46-A7B0-10F6C7CF1C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xmlns="" id="{CC8D40CF-4D47-411D-A8B7-0E4B29E983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xmlns="" id="{9B48A2AD-5257-4384-A7F5-A1EE4E6883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xmlns="" id="{04C26DE3-844C-47DA-831E-E7D7BF617E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xmlns="" id="{922D975E-0684-4AA6-9FB7-929B250D53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xmlns="" id="{38ED5A9A-F0C7-4547-BC1E-22FC89BD26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xmlns="" id="{2D743765-A245-4349-A5CE-4AB5F078F9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xmlns="" id="{0AF7217B-D042-44D2-9FC7-71FAB6651A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xmlns="" id="{1CC9171B-8BEB-48B1-B9BE-E9584522D0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3E8462A-FEBA-4848-81CC-3F8DA3E47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109F83F-40FE-4DB3-84CC-09FB3340D0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1DE492D7-C3C3-48FF-80C8-37021EA026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xmlns="" id="{0B30FF97-2E9A-490A-AED2-90BA2E0EC1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B6D53C7D-A312-47B6-A66A-230A19CFAC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xmlns="" id="{9329D58C-0D2E-4A2B-AD6A-9CEE506784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9D446EDE-C690-4461-8BF2-7634808FC8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323F3D34-6531-4AD7-A8C6-195A090281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B9B0AE3F-2350-435F-A9B0-C310BF8763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xmlns="" id="{4EFA655C-9E50-4C14-A89E-AD7B648E4E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xmlns="" id="{3E843863-7D25-4C01-9A17-E817CB6D99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7941F9B1-B01B-4A84-89D9-B169AEB4E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xmlns="" id="{C3F4D262-E6F7-4937-A3A1-D6EBEFBEB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0184" y="1131994"/>
            <a:ext cx="9273508" cy="459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329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1BEA55B9-AAE3-4E70-B46C-2AF9A375E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555" y="311346"/>
            <a:ext cx="2767446" cy="573001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/>
          </a:p>
          <a:p>
            <a:endParaRPr lang="en-US" sz="1400"/>
          </a:p>
          <a:p>
            <a:r>
              <a:rPr lang="en-US" sz="1400"/>
              <a:t>1. </a:t>
            </a:r>
            <a:r>
              <a:rPr lang="en-US" sz="1400" err="1"/>
              <a:t>Lisez</a:t>
            </a:r>
            <a:r>
              <a:rPr lang="en-US" sz="1400"/>
              <a:t> des publications </a:t>
            </a:r>
            <a:r>
              <a:rPr lang="en-US" sz="1400" err="1"/>
              <a:t>populaires</a:t>
            </a:r>
            <a:endParaRPr lang="en-US" sz="1400"/>
          </a:p>
          <a:p>
            <a:endParaRPr lang="en-US" sz="1400"/>
          </a:p>
          <a:p>
            <a:r>
              <a:rPr lang="en-US" sz="1400"/>
              <a:t>2. </a:t>
            </a:r>
            <a:r>
              <a:rPr lang="en-US" sz="1400" err="1"/>
              <a:t>Accédez</a:t>
            </a:r>
            <a:r>
              <a:rPr lang="en-US" sz="1400"/>
              <a:t> à des articles, des livres, des </a:t>
            </a:r>
            <a:r>
              <a:rPr lang="en-US" sz="1400" err="1"/>
              <a:t>statistiques</a:t>
            </a:r>
            <a:r>
              <a:rPr lang="en-US" sz="1400"/>
              <a:t> et bien </a:t>
            </a:r>
            <a:r>
              <a:rPr lang="en-US" sz="1400" err="1"/>
              <a:t>d'autres</a:t>
            </a:r>
            <a:r>
              <a:rPr lang="en-US" sz="1400"/>
              <a:t> sur des </a:t>
            </a:r>
            <a:r>
              <a:rPr lang="en-US" sz="1400" err="1"/>
              <a:t>grandes</a:t>
            </a:r>
            <a:r>
              <a:rPr lang="en-US" sz="1400"/>
              <a:t> </a:t>
            </a:r>
            <a:r>
              <a:rPr lang="en-US" sz="1400" err="1"/>
              <a:t>entreprises</a:t>
            </a:r>
            <a:r>
              <a:rPr lang="en-US" sz="1400"/>
              <a:t> et des industries</a:t>
            </a:r>
          </a:p>
          <a:p>
            <a:endParaRPr lang="en-US" sz="1400"/>
          </a:p>
          <a:p>
            <a:r>
              <a:rPr lang="en-US" sz="1400"/>
              <a:t>3. </a:t>
            </a:r>
            <a:r>
              <a:rPr lang="en-US" sz="1400" err="1"/>
              <a:t>Retrouvez</a:t>
            </a:r>
            <a:r>
              <a:rPr lang="en-US" sz="1400"/>
              <a:t> des E-books</a:t>
            </a:r>
          </a:p>
          <a:p>
            <a:endParaRPr lang="en-US" sz="1400"/>
          </a:p>
          <a:p>
            <a:r>
              <a:rPr lang="en-US" sz="1400"/>
              <a:t>4. </a:t>
            </a:r>
            <a:r>
              <a:rPr lang="en-US" sz="1400" err="1"/>
              <a:t>Visualisez</a:t>
            </a:r>
            <a:r>
              <a:rPr lang="en-US" sz="1400"/>
              <a:t> des </a:t>
            </a:r>
            <a:r>
              <a:rPr lang="en-US" sz="1400" err="1"/>
              <a:t>vidéos</a:t>
            </a:r>
            <a:r>
              <a:rPr lang="en-US" sz="1400"/>
              <a:t> </a:t>
            </a:r>
          </a:p>
          <a:p>
            <a:endParaRPr lang="en-US"/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xmlns="" id="{51451328-7E5B-456A-B0BE-EB9543011F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24" r="15976" b="-2"/>
          <a:stretch/>
        </p:blipFill>
        <p:spPr>
          <a:xfrm>
            <a:off x="361383" y="1936307"/>
            <a:ext cx="5730088" cy="409609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82646E69-F808-477B-AD40-05F7B34993F4}"/>
              </a:ext>
            </a:extLst>
          </p:cNvPr>
          <p:cNvSpPr txBox="1"/>
          <p:nvPr/>
        </p:nvSpPr>
        <p:spPr>
          <a:xfrm>
            <a:off x="1077685" y="1649185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E3F78C62-69B7-442F-985A-FD1AC4FE29DC}"/>
              </a:ext>
            </a:extLst>
          </p:cNvPr>
          <p:cNvSpPr txBox="1"/>
          <p:nvPr/>
        </p:nvSpPr>
        <p:spPr>
          <a:xfrm>
            <a:off x="4093936" y="1617435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solidFill>
                  <a:schemeClr val="accent2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E17DD927-AC12-4AE9-BC6A-E6B2AE9217E3}"/>
              </a:ext>
            </a:extLst>
          </p:cNvPr>
          <p:cNvSpPr txBox="1"/>
          <p:nvPr/>
        </p:nvSpPr>
        <p:spPr>
          <a:xfrm>
            <a:off x="1860096" y="4137024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solidFill>
                  <a:schemeClr val="accent2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8E5E17A2-17E5-45FC-9938-BE4ECDC3751D}"/>
              </a:ext>
            </a:extLst>
          </p:cNvPr>
          <p:cNvSpPr txBox="1"/>
          <p:nvPr/>
        </p:nvSpPr>
        <p:spPr>
          <a:xfrm>
            <a:off x="3046186" y="5540828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solidFill>
                  <a:schemeClr val="accent2">
                    <a:lumMod val="75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57175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9844A62-DBE9-4093-B97A-E3D03536D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indent="-457200" algn="ctr">
              <a:buFont typeface="Wingdings"/>
              <a:buChar char="Ø"/>
            </a:pPr>
            <a:r>
              <a:rPr lang="fr-FR" sz="3200"/>
              <a:t>Aidez-vous du thésaurus pour affiner vos recherches</a:t>
            </a:r>
            <a:endParaRPr lang="fr-FR"/>
          </a:p>
        </p:txBody>
      </p:sp>
      <p:pic>
        <p:nvPicPr>
          <p:cNvPr id="4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xmlns="" id="{A980DE6E-B760-4738-83DF-08C2D729B7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9282" y="2160589"/>
            <a:ext cx="3392772" cy="3880773"/>
          </a:xfrm>
        </p:spPr>
      </p:pic>
    </p:spTree>
    <p:extLst>
      <p:ext uri="{BB962C8B-B14F-4D97-AF65-F5344CB8AC3E}">
        <p14:creationId xmlns:p14="http://schemas.microsoft.com/office/powerpoint/2010/main" val="301945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A3D3331-C253-4288-9B9E-A004B51ED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algn="ctr">
              <a:buFont typeface="Wingdings"/>
              <a:buChar char="Ø"/>
            </a:pPr>
            <a:r>
              <a:rPr lang="fr-FR" sz="2000"/>
              <a:t>Si vous avez encore besoin d'aide, cliquez sur "Conseils de recherche" ou n'hésitez pas demander aux bibliothécaires</a:t>
            </a:r>
          </a:p>
        </p:txBody>
      </p:sp>
      <p:pic>
        <p:nvPicPr>
          <p:cNvPr id="4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xmlns="" id="{3D5489B1-6C43-422A-8BAD-DB3356CEFF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1360" y="1454345"/>
            <a:ext cx="7943956" cy="422460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xmlns="" id="{F90A296E-EC6F-4F23-8A55-A572F95ACF09}"/>
                  </a:ext>
                </a:extLst>
              </p14:cNvPr>
              <p14:cNvContentPartPr/>
              <p14:nvPr/>
            </p14:nvContentPartPr>
            <p14:xfrm>
              <a:off x="6681439" y="2229838"/>
              <a:ext cx="819150" cy="1905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F90A296E-EC6F-4F23-8A55-A572F95ACF0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27358" y="2122008"/>
                <a:ext cx="926952" cy="23435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16203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0" name="Rectangle 161">
            <a:extLst>
              <a:ext uri="{FF2B5EF4-FFF2-40B4-BE49-F238E27FC236}">
                <a16:creationId xmlns:a16="http://schemas.microsoft.com/office/drawing/2014/main" xmlns="" id="{E80B86A7-A1EC-475B-9166-88902B033A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xmlns="" id="{C4461C90-6B2A-46BE-869D-5C7A50AB0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Chemin </a:t>
            </a:r>
            <a:r>
              <a:rPr lang="en-US" err="1"/>
              <a:t>d’accès</a:t>
            </a:r>
            <a:endParaRPr lang="en-US"/>
          </a:p>
        </p:txBody>
      </p:sp>
      <p:sp>
        <p:nvSpPr>
          <p:cNvPr id="261" name="Isosceles Triangle 163">
            <a:extLst>
              <a:ext uri="{FF2B5EF4-FFF2-40B4-BE49-F238E27FC236}">
                <a16:creationId xmlns:a16="http://schemas.microsoft.com/office/drawing/2014/main" xmlns="" id="{C2C29CB1-9F74-4879-A6AF-AEA67B6F1F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3" name="ZoneTexte 122">
            <a:extLst>
              <a:ext uri="{FF2B5EF4-FFF2-40B4-BE49-F238E27FC236}">
                <a16:creationId xmlns:a16="http://schemas.microsoft.com/office/drawing/2014/main" xmlns="" id="{BCA7DEB8-1951-4390-B6EC-48D2EF625C33}"/>
              </a:ext>
            </a:extLst>
          </p:cNvPr>
          <p:cNvSpPr txBox="1"/>
          <p:nvPr/>
        </p:nvSpPr>
        <p:spPr>
          <a:xfrm>
            <a:off x="1333502" y="1930401"/>
            <a:ext cx="8596668" cy="40318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/>
              <a:buChar char="§"/>
            </a:pPr>
            <a:r>
              <a:rPr lang="en-US" sz="1600" dirty="0">
                <a:latin typeface="Trebuchet MS"/>
                <a:cs typeface="Arial"/>
              </a:rPr>
              <a:t>Aller sur le site www.ichec.be </a:t>
            </a:r>
            <a:r>
              <a:rPr lang="en-US" sz="1600" dirty="0">
                <a:latin typeface="Trebuchet MS"/>
                <a:cs typeface="Arial" panose="020B0604020202020204" pitchFamily="34" charset="0"/>
              </a:rPr>
              <a:t/>
            </a:r>
            <a:br>
              <a:rPr lang="en-US" sz="1600" dirty="0">
                <a:latin typeface="Trebuchet MS"/>
                <a:cs typeface="Arial" panose="020B0604020202020204" pitchFamily="34" charset="0"/>
              </a:rPr>
            </a:br>
            <a:endParaRPr lang="en-US" sz="1600">
              <a:latin typeface="Trebuchet MS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/>
              <a:buChar char="§"/>
            </a:pPr>
            <a:r>
              <a:rPr lang="en-US" sz="1600" dirty="0">
                <a:latin typeface="Trebuchet MS"/>
                <a:cs typeface="Arial"/>
              </a:rPr>
              <a:t>Cliquer sur « La </a:t>
            </a:r>
            <a:r>
              <a:rPr lang="en-US" sz="1600" dirty="0" err="1">
                <a:latin typeface="Trebuchet MS"/>
                <a:cs typeface="Arial"/>
              </a:rPr>
              <a:t>bibliothèque</a:t>
            </a:r>
            <a:r>
              <a:rPr lang="en-US" sz="1600" dirty="0">
                <a:latin typeface="Trebuchet MS"/>
                <a:cs typeface="Arial"/>
              </a:rPr>
              <a:t> » </a:t>
            </a:r>
            <a:r>
              <a:rPr lang="en-US" sz="1600" dirty="0">
                <a:latin typeface="Trebuchet MS"/>
                <a:cs typeface="Arial" panose="020B0604020202020204" pitchFamily="34" charset="0"/>
              </a:rPr>
              <a:t/>
            </a:r>
            <a:br>
              <a:rPr lang="en-US" sz="1600" dirty="0">
                <a:latin typeface="Trebuchet MS"/>
                <a:cs typeface="Arial" panose="020B0604020202020204" pitchFamily="34" charset="0"/>
              </a:rPr>
            </a:br>
            <a:endParaRPr lang="en-US" sz="1600">
              <a:latin typeface="Trebuchet MS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/>
              <a:buChar char="§"/>
            </a:pPr>
            <a:r>
              <a:rPr lang="en-US" sz="1600" dirty="0">
                <a:latin typeface="Trebuchet MS"/>
                <a:cs typeface="Arial"/>
              </a:rPr>
              <a:t>OU </a:t>
            </a:r>
            <a:r>
              <a:rPr lang="en-US" sz="1600" dirty="0" err="1">
                <a:latin typeface="Trebuchet MS"/>
                <a:cs typeface="Arial"/>
              </a:rPr>
              <a:t>chercher</a:t>
            </a:r>
            <a:r>
              <a:rPr lang="en-US" sz="1600" dirty="0">
                <a:latin typeface="Trebuchet MS"/>
                <a:cs typeface="Arial"/>
              </a:rPr>
              <a:t> dans google : « </a:t>
            </a:r>
            <a:r>
              <a:rPr lang="en-US" sz="1600" dirty="0" err="1">
                <a:latin typeface="Trebuchet MS"/>
                <a:cs typeface="Arial"/>
              </a:rPr>
              <a:t>bibliothèque</a:t>
            </a:r>
            <a:r>
              <a:rPr lang="en-US" sz="1600" dirty="0">
                <a:latin typeface="Trebuchet MS"/>
                <a:cs typeface="Arial"/>
              </a:rPr>
              <a:t> </a:t>
            </a:r>
            <a:r>
              <a:rPr lang="en-US" sz="1600" dirty="0" err="1">
                <a:latin typeface="Trebuchet MS"/>
                <a:cs typeface="Arial"/>
              </a:rPr>
              <a:t>ichec</a:t>
            </a:r>
            <a:r>
              <a:rPr lang="en-US" sz="1600" dirty="0">
                <a:latin typeface="Trebuchet MS"/>
                <a:cs typeface="Arial"/>
              </a:rPr>
              <a:t> » </a:t>
            </a:r>
            <a:r>
              <a:rPr lang="en-US" sz="1600" dirty="0" err="1">
                <a:latin typeface="Trebuchet MS"/>
                <a:cs typeface="Arial"/>
              </a:rPr>
              <a:t>ou</a:t>
            </a:r>
            <a:r>
              <a:rPr lang="en-US" sz="1600" dirty="0">
                <a:latin typeface="Trebuchet MS"/>
                <a:cs typeface="Arial"/>
              </a:rPr>
              <a:t> bib </a:t>
            </a:r>
            <a:r>
              <a:rPr lang="en-US" sz="1600" dirty="0" err="1">
                <a:latin typeface="Trebuchet MS"/>
                <a:cs typeface="Arial"/>
              </a:rPr>
              <a:t>ichec</a:t>
            </a:r>
            <a:r>
              <a:rPr lang="en-US" sz="1600" dirty="0">
                <a:latin typeface="Trebuchet MS"/>
                <a:cs typeface="Arial" panose="020B0604020202020204" pitchFamily="34" charset="0"/>
              </a:rPr>
              <a:t/>
            </a:r>
            <a:br>
              <a:rPr lang="en-US" sz="1600" dirty="0">
                <a:latin typeface="Trebuchet MS"/>
                <a:cs typeface="Arial" panose="020B0604020202020204" pitchFamily="34" charset="0"/>
              </a:rPr>
            </a:br>
            <a:endParaRPr lang="en-US" sz="1600">
              <a:latin typeface="Trebuchet MS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/>
              <a:buChar char="§"/>
            </a:pPr>
            <a:r>
              <a:rPr lang="en-US" sz="1600" dirty="0">
                <a:latin typeface="Trebuchet MS"/>
                <a:cs typeface="Arial"/>
              </a:rPr>
              <a:t>Cliquer sur le premier </a:t>
            </a:r>
            <a:r>
              <a:rPr lang="en-US" sz="1600" dirty="0" err="1">
                <a:latin typeface="Trebuchet MS"/>
                <a:cs typeface="Arial"/>
              </a:rPr>
              <a:t>résultat</a:t>
            </a:r>
            <a:r>
              <a:rPr lang="en-US" sz="1600" dirty="0">
                <a:latin typeface="Trebuchet MS"/>
                <a:cs typeface="Arial"/>
              </a:rPr>
              <a:t> </a:t>
            </a:r>
            <a:r>
              <a:rPr lang="en-US" sz="1600" dirty="0">
                <a:latin typeface="Trebuchet MS"/>
                <a:cs typeface="Arial" panose="020B0604020202020204" pitchFamily="34" charset="0"/>
              </a:rPr>
              <a:t/>
            </a:r>
            <a:br>
              <a:rPr lang="en-US" sz="1600" dirty="0">
                <a:latin typeface="Trebuchet MS"/>
                <a:cs typeface="Arial" panose="020B0604020202020204" pitchFamily="34" charset="0"/>
              </a:rPr>
            </a:br>
            <a:endParaRPr lang="en-US" sz="1600">
              <a:latin typeface="Trebuchet MS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/>
              <a:buChar char="§"/>
            </a:pPr>
            <a:r>
              <a:rPr lang="en-US" sz="1600" dirty="0">
                <a:latin typeface="Trebuchet MS"/>
                <a:cs typeface="Arial"/>
              </a:rPr>
              <a:t>OU </a:t>
            </a:r>
            <a:r>
              <a:rPr lang="en-US" sz="1600" dirty="0" err="1">
                <a:latin typeface="Trebuchet MS"/>
                <a:cs typeface="Arial"/>
              </a:rPr>
              <a:t>aller</a:t>
            </a:r>
            <a:r>
              <a:rPr lang="en-US" sz="1600" dirty="0">
                <a:latin typeface="Trebuchet MS"/>
                <a:cs typeface="Arial"/>
              </a:rPr>
              <a:t> </a:t>
            </a:r>
            <a:r>
              <a:rPr lang="en-US" sz="1600" dirty="0" err="1">
                <a:latin typeface="Trebuchet MS"/>
                <a:cs typeface="Arial"/>
              </a:rPr>
              <a:t>directement</a:t>
            </a:r>
            <a:r>
              <a:rPr lang="en-US" sz="1600" dirty="0">
                <a:latin typeface="Trebuchet MS"/>
                <a:cs typeface="Arial"/>
              </a:rPr>
              <a:t> sur www.bibliotheque.ichec.be </a:t>
            </a:r>
            <a:r>
              <a:rPr lang="en-US" sz="1600" dirty="0">
                <a:latin typeface="Trebuchet MS"/>
                <a:cs typeface="Arial" panose="020B0604020202020204" pitchFamily="34" charset="0"/>
              </a:rPr>
              <a:t/>
            </a:r>
            <a:br>
              <a:rPr lang="en-US" sz="1600" dirty="0">
                <a:latin typeface="Trebuchet MS"/>
                <a:cs typeface="Arial" panose="020B0604020202020204" pitchFamily="34" charset="0"/>
              </a:rPr>
            </a:br>
            <a:endParaRPr lang="en-US" sz="1600">
              <a:latin typeface="Trebuchet MS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/>
              <a:buChar char="§"/>
            </a:pPr>
            <a:r>
              <a:rPr lang="en-US" sz="1600" dirty="0">
                <a:latin typeface="Trebuchet MS"/>
                <a:cs typeface="Arial"/>
              </a:rPr>
              <a:t>Dans les trois </a:t>
            </a:r>
            <a:r>
              <a:rPr lang="en-US" sz="1600" dirty="0" err="1">
                <a:latin typeface="Trebuchet MS"/>
                <a:cs typeface="Arial"/>
              </a:rPr>
              <a:t>cas</a:t>
            </a:r>
            <a:r>
              <a:rPr lang="en-US" sz="1600" dirty="0">
                <a:latin typeface="Trebuchet MS"/>
                <a:cs typeface="Arial"/>
              </a:rPr>
              <a:t>, </a:t>
            </a:r>
            <a:r>
              <a:rPr lang="en-US" sz="1600" dirty="0" err="1">
                <a:latin typeface="Trebuchet MS"/>
                <a:cs typeface="Arial"/>
              </a:rPr>
              <a:t>cliquer</a:t>
            </a:r>
            <a:r>
              <a:rPr lang="en-US" sz="1600" dirty="0">
                <a:latin typeface="Trebuchet MS"/>
                <a:cs typeface="Arial"/>
              </a:rPr>
              <a:t> sur « </a:t>
            </a:r>
            <a:r>
              <a:rPr lang="en-US" sz="1600" dirty="0" err="1">
                <a:latin typeface="Trebuchet MS"/>
                <a:cs typeface="Arial"/>
              </a:rPr>
              <a:t>Où</a:t>
            </a:r>
            <a:r>
              <a:rPr lang="en-US" sz="1600" dirty="0">
                <a:latin typeface="Trebuchet MS"/>
                <a:cs typeface="Arial"/>
              </a:rPr>
              <a:t> </a:t>
            </a:r>
            <a:r>
              <a:rPr lang="en-US" sz="1600" dirty="0" err="1">
                <a:latin typeface="Trebuchet MS"/>
                <a:cs typeface="Arial"/>
              </a:rPr>
              <a:t>trouver</a:t>
            </a:r>
            <a:r>
              <a:rPr lang="en-US" sz="1600" dirty="0">
                <a:latin typeface="Trebuchet MS"/>
                <a:cs typeface="Arial"/>
              </a:rPr>
              <a:t> des sources </a:t>
            </a:r>
            <a:r>
              <a:rPr lang="en-US" sz="1600" dirty="0" err="1">
                <a:latin typeface="Trebuchet MS"/>
                <a:cs typeface="Arial"/>
              </a:rPr>
              <a:t>documentaires</a:t>
            </a:r>
            <a:r>
              <a:rPr lang="en-US" sz="1600" dirty="0">
                <a:latin typeface="Trebuchet MS"/>
                <a:cs typeface="Arial"/>
              </a:rPr>
              <a:t> », </a:t>
            </a:r>
            <a:r>
              <a:rPr lang="en-US" sz="1600" dirty="0" err="1">
                <a:latin typeface="Trebuchet MS"/>
                <a:cs typeface="Arial"/>
              </a:rPr>
              <a:t>une</a:t>
            </a:r>
            <a:r>
              <a:rPr lang="en-US" sz="1600" dirty="0">
                <a:latin typeface="Trebuchet MS"/>
                <a:cs typeface="Arial"/>
              </a:rPr>
              <a:t> </a:t>
            </a:r>
            <a:r>
              <a:rPr lang="en-US" sz="1600" dirty="0" err="1">
                <a:latin typeface="Trebuchet MS"/>
                <a:cs typeface="Arial"/>
              </a:rPr>
              <a:t>fois</a:t>
            </a:r>
            <a:r>
              <a:rPr lang="en-US" sz="1600" dirty="0">
                <a:latin typeface="Trebuchet MS"/>
                <a:cs typeface="Arial"/>
              </a:rPr>
              <a:t> </a:t>
            </a:r>
            <a:r>
              <a:rPr lang="en-US" sz="1600" dirty="0" err="1">
                <a:latin typeface="Trebuchet MS"/>
                <a:cs typeface="Arial"/>
              </a:rPr>
              <a:t>arrivé</a:t>
            </a:r>
            <a:r>
              <a:rPr lang="en-US" sz="1600" dirty="0">
                <a:latin typeface="Trebuchet MS"/>
                <a:cs typeface="Arial"/>
              </a:rPr>
              <a:t> sur la page de la </a:t>
            </a:r>
            <a:r>
              <a:rPr lang="en-US" sz="1600" dirty="0" err="1">
                <a:latin typeface="Trebuchet MS"/>
                <a:cs typeface="Arial"/>
              </a:rPr>
              <a:t>bibliothèque</a:t>
            </a:r>
            <a:r>
              <a:rPr lang="en-US" sz="1600" dirty="0">
                <a:latin typeface="Trebuchet MS"/>
                <a:cs typeface="Arial"/>
              </a:rPr>
              <a:t>. </a:t>
            </a:r>
            <a:endParaRPr lang="fr-FR" sz="1600" dirty="0">
              <a:latin typeface="Trebuchet MS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/>
              <a:buChar char="§"/>
            </a:pPr>
            <a:endParaRPr lang="en-US" sz="1600">
              <a:latin typeface="Trebuchet MS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/>
              <a:buChar char="§"/>
            </a:pPr>
            <a:r>
              <a:rPr lang="en-US" sz="1600" dirty="0">
                <a:latin typeface="Trebuchet MS"/>
                <a:cs typeface="Arial"/>
              </a:rPr>
              <a:t>Cliquer sur « </a:t>
            </a:r>
            <a:r>
              <a:rPr lang="en-US" sz="1600" dirty="0" err="1">
                <a:latin typeface="Trebuchet MS"/>
                <a:cs typeface="Arial"/>
              </a:rPr>
              <a:t>Proquest</a:t>
            </a:r>
            <a:r>
              <a:rPr lang="en-US" sz="1600" dirty="0">
                <a:latin typeface="Trebuchet MS"/>
                <a:cs typeface="Arial"/>
              </a:rPr>
              <a:t> One Business</a:t>
            </a:r>
            <a:r>
              <a:rPr lang="en-US" sz="1600" dirty="0">
                <a:latin typeface="Trebuchet MS"/>
                <a:ea typeface="+mn-lt"/>
                <a:cs typeface="Arial"/>
              </a:rPr>
              <a:t> </a:t>
            </a:r>
            <a:r>
              <a:rPr lang="en-US" sz="1600" dirty="0">
                <a:latin typeface="Trebuchet MS"/>
                <a:ea typeface="+mn-lt"/>
                <a:cs typeface="+mn-lt"/>
              </a:rPr>
              <a:t>»</a:t>
            </a:r>
            <a:endParaRPr lang="fr-FR" sz="1600" dirty="0">
              <a:latin typeface="Trebuchet MS"/>
              <a:cs typeface="Arial"/>
            </a:endParaRPr>
          </a:p>
        </p:txBody>
      </p:sp>
      <p:sp>
        <p:nvSpPr>
          <p:cNvPr id="262" name="Isosceles Triangle 165">
            <a:extLst>
              <a:ext uri="{FF2B5EF4-FFF2-40B4-BE49-F238E27FC236}">
                <a16:creationId xmlns:a16="http://schemas.microsoft.com/office/drawing/2014/main" xmlns="" id="{7E2C7115-5336-410C-AD71-0F0952A2E5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56692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">
            <a:extLst>
              <a:ext uri="{FF2B5EF4-FFF2-40B4-BE49-F238E27FC236}">
                <a16:creationId xmlns:a16="http://schemas.microsoft.com/office/drawing/2014/main" xmlns="" id="{A4D026A2-7476-44B0-9648-BB98882F7B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48F8FC21-0A44-4045-95A1-B7935DBC60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0209B962-CD29-4D46-A7B0-10F6C7CF1C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xmlns="" id="{CC8D40CF-4D47-411D-A8B7-0E4B29E983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xmlns="" id="{9B48A2AD-5257-4384-A7F5-A1EE4E6883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xmlns="" id="{04C26DE3-844C-47DA-831E-E7D7BF617E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xmlns="" id="{922D975E-0684-4AA6-9FB7-929B250D53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xmlns="" id="{38ED5A9A-F0C7-4547-BC1E-22FC89BD26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xmlns="" id="{2D743765-A245-4349-A5CE-4AB5F078F9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xmlns="" id="{0AF7217B-D042-44D2-9FC7-71FAB6651A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xmlns="" id="{1CC9171B-8BEB-48B1-B9BE-E9584522D0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8" name="Rectangle 21">
            <a:extLst>
              <a:ext uri="{FF2B5EF4-FFF2-40B4-BE49-F238E27FC236}">
                <a16:creationId xmlns:a16="http://schemas.microsoft.com/office/drawing/2014/main" xmlns="" id="{39178BE9-53D8-441A-8691-0ED3B464BC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xmlns="" id="{4063E16F-AA9E-4362-BAA7-8B2A663FC8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661839"/>
            <a:ext cx="10905066" cy="55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21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A9A41F1-C422-4C4C-807C-F95BD1D74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Interface de recherche 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xmlns="" id="{DD914255-7E7C-45FF-8EB9-E1A78E0083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3966" y="1770295"/>
            <a:ext cx="7399861" cy="3881437"/>
          </a:xfrm>
        </p:spPr>
      </p:pic>
    </p:spTree>
    <p:extLst>
      <p:ext uri="{BB962C8B-B14F-4D97-AF65-F5344CB8AC3E}">
        <p14:creationId xmlns:p14="http://schemas.microsoft.com/office/powerpoint/2010/main" val="2187686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3A731F5-4656-49E9-B541-E2EBA180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Vous avez accès à 3 bases de données </a:t>
            </a:r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xmlns="" id="{714FF974-109E-4E17-A407-579A6CF543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359" y="1963753"/>
            <a:ext cx="8596668" cy="2304394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xmlns="" id="{2FF78963-6458-4ABC-B0FC-C207AF5AEDB3}"/>
                  </a:ext>
                </a:extLst>
              </p14:cNvPr>
              <p14:cNvContentPartPr/>
              <p14:nvPr/>
            </p14:nvContentPartPr>
            <p14:xfrm>
              <a:off x="3382536" y="3401121"/>
              <a:ext cx="885825" cy="28575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FF78963-6458-4ABC-B0FC-C207AF5AEDB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28302" y="3293965"/>
                <a:ext cx="993932" cy="24253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Image 17" descr="Une image contenant texte&#10;&#10;Description générée automatiquement">
            <a:extLst>
              <a:ext uri="{FF2B5EF4-FFF2-40B4-BE49-F238E27FC236}">
                <a16:creationId xmlns:a16="http://schemas.microsoft.com/office/drawing/2014/main" xmlns="" id="{3972D9B9-0279-47DE-B292-C1A7DB91A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523" y="4297539"/>
            <a:ext cx="6636834" cy="2063205"/>
          </a:xfrm>
          <a:prstGeom prst="rect">
            <a:avLst/>
          </a:prstGeom>
        </p:spPr>
      </p:pic>
      <p:pic>
        <p:nvPicPr>
          <p:cNvPr id="18" name="Graphique 18" descr="Arrow Right avec un remplissage uni">
            <a:extLst>
              <a:ext uri="{FF2B5EF4-FFF2-40B4-BE49-F238E27FC236}">
                <a16:creationId xmlns:a16="http://schemas.microsoft.com/office/drawing/2014/main" xmlns="" id="{095E19EF-EF32-445C-BC78-916549DEBA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22556" y="4598020"/>
            <a:ext cx="1825082" cy="153700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xmlns="" id="{11E4D6ED-36D0-4F15-AD78-CABE9D85C155}"/>
                  </a:ext>
                </a:extLst>
              </p14:cNvPr>
              <p14:cNvContentPartPr/>
              <p14:nvPr/>
            </p14:nvContentPartPr>
            <p14:xfrm>
              <a:off x="3159511" y="2471415"/>
              <a:ext cx="828675" cy="1905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11E4D6ED-36D0-4F15-AD78-CABE9D85C15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105349" y="2365582"/>
                <a:ext cx="936637" cy="23036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4753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EA93ADF-A516-4F6F-A5B7-1AECC1F85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Recherche simple </a:t>
            </a:r>
            <a:br>
              <a:rPr lang="fr-FR"/>
            </a:b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416E296-3F02-449F-8D5C-A2F6C523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Mot(s)-clé(s) libre(s) </a:t>
            </a:r>
          </a:p>
          <a:p>
            <a:r>
              <a:rPr lang="fr-FR" sz="2000">
                <a:solidFill>
                  <a:schemeClr val="tx1"/>
                </a:solidFill>
                <a:latin typeface="Arial"/>
                <a:cs typeface="Arial"/>
              </a:rPr>
              <a:t>Opérateurs booléens  </a:t>
            </a:r>
            <a:endParaRPr lang="fr-FR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Limitable – Documents en texte intégral – Documents revus par pairs </a:t>
            </a:r>
          </a:p>
          <a:p>
            <a:r>
              <a:rPr lang="fr-FR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Obtention des premiers résultats</a:t>
            </a:r>
            <a:endParaRPr lang="fr-BE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252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8440953-ADEC-4C57-93C4-B40E772CE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44" y="713118"/>
            <a:ext cx="7754285" cy="1009356"/>
          </a:xfrm>
        </p:spPr>
        <p:txBody>
          <a:bodyPr>
            <a:normAutofit/>
          </a:bodyPr>
          <a:lstStyle/>
          <a:p>
            <a:r>
              <a:rPr lang="fr-FR" sz="2800"/>
              <a:t>Classement de la recherche et possibilité d’affinage</a:t>
            </a:r>
            <a:endParaRPr lang="fr-BE" sz="280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44646D5-F636-4164-9E23-A83CBFD3B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41451"/>
            <a:ext cx="8596668" cy="42423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/>
            <a:r>
              <a:rPr lang="fr-FR"/>
              <a:t> Classement de la recherche : </a:t>
            </a:r>
          </a:p>
          <a:p>
            <a:pPr marL="685800" lvl="1">
              <a:buFont typeface="Arial" charset="2"/>
              <a:buChar char="•"/>
            </a:pPr>
            <a:r>
              <a:rPr lang="fr-FR"/>
              <a:t>Pertinence (par défaut) </a:t>
            </a:r>
          </a:p>
          <a:p>
            <a:pPr marL="685800" lvl="1">
              <a:buFont typeface="Arial" charset="2"/>
              <a:buChar char="•"/>
            </a:pPr>
            <a:r>
              <a:rPr lang="fr-FR"/>
              <a:t>Dates les plus anciennes </a:t>
            </a:r>
          </a:p>
          <a:p>
            <a:pPr marL="685800" lvl="1" indent="-285750">
              <a:buFont typeface="Arial" charset="2"/>
              <a:buChar char="•"/>
            </a:pPr>
            <a:r>
              <a:rPr lang="fr-FR"/>
              <a:t>Dates les plus récentes </a:t>
            </a:r>
          </a:p>
          <a:p>
            <a:pPr marL="0" indent="0">
              <a:buNone/>
            </a:pPr>
            <a:endParaRPr lang="fr-FR"/>
          </a:p>
          <a:p>
            <a:pPr marL="285750" indent="-285750"/>
            <a:r>
              <a:rPr lang="fr-FR"/>
              <a:t>Possibilité d’affinage de la recherche : </a:t>
            </a:r>
          </a:p>
          <a:p>
            <a:pPr marL="685800" lvl="1">
              <a:buFont typeface="Arial" charset="2"/>
              <a:buChar char="•"/>
            </a:pPr>
            <a:r>
              <a:rPr lang="fr-FR"/>
              <a:t>Type de sources </a:t>
            </a:r>
          </a:p>
          <a:p>
            <a:pPr marL="685800" lvl="1">
              <a:buFont typeface="Arial" charset="2"/>
              <a:buChar char="•"/>
            </a:pPr>
            <a:r>
              <a:rPr lang="fr-FR"/>
              <a:t>Type de publications </a:t>
            </a:r>
          </a:p>
          <a:p>
            <a:pPr marL="685800" lvl="1">
              <a:buFont typeface="Arial" charset="2"/>
              <a:buChar char="•"/>
            </a:pPr>
            <a:r>
              <a:rPr lang="fr-FR"/>
              <a:t>Type de documents </a:t>
            </a:r>
          </a:p>
          <a:p>
            <a:pPr marL="685800" lvl="1" indent="-285750">
              <a:buFont typeface="Arial" charset="2"/>
              <a:buChar char="•"/>
            </a:pPr>
            <a:r>
              <a:rPr lang="fr-FR"/>
              <a:t>Type de notices …</a:t>
            </a:r>
          </a:p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5444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AE5B474-7594-4654-BCB7-6C787AD9C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Recherche avancée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72C35936-A078-4AD6-B31D-19F58B3EF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6532"/>
            <a:ext cx="8596668" cy="46848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/>
            <a:r>
              <a:rPr lang="fr-FR">
                <a:ea typeface="+mn-lt"/>
                <a:cs typeface="+mn-lt"/>
              </a:rPr>
              <a:t>Recherche par mot-clé avec accès au thésaurus </a:t>
            </a:r>
            <a:endParaRPr lang="fr-FR"/>
          </a:p>
          <a:p>
            <a:pPr marL="285750" indent="-285750"/>
            <a:r>
              <a:rPr lang="fr-FR" sz="1600">
                <a:ea typeface="+mn-lt"/>
                <a:cs typeface="+mn-lt"/>
              </a:rPr>
              <a:t>Nombre illimité de champs de recherche </a:t>
            </a:r>
            <a:endParaRPr lang="fr-FR" sz="1600"/>
          </a:p>
          <a:p>
            <a:pPr marL="685800" lvl="1" indent="-285750">
              <a:buFont typeface="Arial" charset="2"/>
              <a:buChar char="•"/>
            </a:pPr>
            <a:r>
              <a:rPr lang="fr-FR" sz="1400">
                <a:ea typeface="+mn-lt"/>
                <a:cs typeface="+mn-lt"/>
              </a:rPr>
              <a:t>2 de bases avec possibilité de rajouter une ligne </a:t>
            </a:r>
          </a:p>
          <a:p>
            <a:pPr marL="285750" indent="-285750"/>
            <a:r>
              <a:rPr lang="fr-FR">
                <a:ea typeface="+mn-lt"/>
                <a:cs typeface="+mn-lt"/>
              </a:rPr>
              <a:t>Utilisation d’opérateurs booléens basiques : </a:t>
            </a:r>
          </a:p>
          <a:p>
            <a:pPr marL="685800" lvl="1" indent="-285750">
              <a:buFont typeface="Arial" charset="2"/>
              <a:buChar char="•"/>
            </a:pPr>
            <a:r>
              <a:rPr lang="fr-FR" sz="1400">
                <a:ea typeface="+mn-lt"/>
                <a:cs typeface="+mn-lt"/>
              </a:rPr>
              <a:t>AND : obligation des deux termes dans le document </a:t>
            </a:r>
          </a:p>
          <a:p>
            <a:pPr marL="685800" lvl="1" indent="-285750">
              <a:buFont typeface="Arial" charset="2"/>
              <a:buChar char="•"/>
            </a:pPr>
            <a:r>
              <a:rPr lang="fr-FR" sz="1400">
                <a:ea typeface="+mn-lt"/>
                <a:cs typeface="+mn-lt"/>
              </a:rPr>
              <a:t>OR : au moins un des deux termes dans le document </a:t>
            </a:r>
          </a:p>
          <a:p>
            <a:pPr marL="685800" lvl="1">
              <a:buFont typeface="Arial" charset="2"/>
              <a:buChar char="•"/>
            </a:pPr>
            <a:r>
              <a:rPr lang="fr-FR" sz="1400">
                <a:ea typeface="+mn-lt"/>
                <a:cs typeface="+mn-lt"/>
              </a:rPr>
              <a:t>NOT : exclusion des documents où le terme est présent</a:t>
            </a:r>
          </a:p>
          <a:p>
            <a:pPr marL="285750" indent="-285750"/>
            <a:r>
              <a:rPr lang="fr-FR">
                <a:ea typeface="+mn-lt"/>
                <a:cs typeface="+mn-lt"/>
              </a:rPr>
              <a:t>Autres critères de recherche: </a:t>
            </a:r>
          </a:p>
          <a:p>
            <a:pPr marL="685800" lvl="1" indent="-285750">
              <a:buFont typeface="Arial" charset="2"/>
              <a:buChar char="•"/>
            </a:pPr>
            <a:r>
              <a:rPr lang="fr-FR" sz="1400">
                <a:ea typeface="+mn-lt"/>
                <a:cs typeface="+mn-lt"/>
              </a:rPr>
              <a:t>Texte intégral</a:t>
            </a:r>
          </a:p>
          <a:p>
            <a:pPr marL="685800" lvl="1">
              <a:buFont typeface="Arial" charset="2"/>
              <a:buChar char="•"/>
            </a:pPr>
            <a:r>
              <a:rPr lang="fr-FR" sz="1400">
                <a:ea typeface="+mn-lt"/>
                <a:cs typeface="+mn-lt"/>
              </a:rPr>
              <a:t>Texte revu par les pairs</a:t>
            </a:r>
          </a:p>
          <a:p>
            <a:pPr marL="685800" lvl="1">
              <a:buFont typeface="Arial" charset="2"/>
              <a:buChar char="•"/>
            </a:pPr>
            <a:r>
              <a:rPr lang="fr-FR" sz="1400">
                <a:ea typeface="+mn-lt"/>
                <a:cs typeface="+mn-lt"/>
              </a:rPr>
              <a:t>Date de publication</a:t>
            </a:r>
          </a:p>
          <a:p>
            <a:pPr marL="685800" lvl="1">
              <a:buFont typeface="Arial" charset="2"/>
              <a:buChar char="•"/>
            </a:pPr>
            <a:r>
              <a:rPr lang="fr-FR" sz="1400">
                <a:ea typeface="+mn-lt"/>
                <a:cs typeface="+mn-lt"/>
              </a:rPr>
              <a:t>Type de source</a:t>
            </a:r>
          </a:p>
          <a:p>
            <a:pPr marL="685800" lvl="1">
              <a:buFont typeface="Arial" charset="2"/>
              <a:buChar char="•"/>
            </a:pPr>
            <a:r>
              <a:rPr lang="fr-FR" sz="1400">
                <a:ea typeface="+mn-lt"/>
                <a:cs typeface="+mn-lt"/>
              </a:rPr>
              <a:t>Type de document</a:t>
            </a:r>
          </a:p>
          <a:p>
            <a:pPr marL="685800" lvl="1">
              <a:buFont typeface="Arial" charset="2"/>
              <a:buChar char="•"/>
            </a:pPr>
            <a:r>
              <a:rPr lang="fr-FR" sz="1400">
                <a:ea typeface="+mn-lt"/>
                <a:cs typeface="+mn-lt"/>
              </a:rPr>
              <a:t>Langue ...</a:t>
            </a:r>
            <a:endParaRPr lang="fr-FR" sz="1400"/>
          </a:p>
        </p:txBody>
      </p:sp>
    </p:spTree>
    <p:extLst>
      <p:ext uri="{BB962C8B-B14F-4D97-AF65-F5344CB8AC3E}">
        <p14:creationId xmlns:p14="http://schemas.microsoft.com/office/powerpoint/2010/main" val="156693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xmlns="" id="{5F778282-6932-428E-A63D-238F15D7C9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76" y="627518"/>
            <a:ext cx="10603469" cy="5223344"/>
          </a:xfrm>
        </p:spPr>
      </p:pic>
    </p:spTree>
    <p:extLst>
      <p:ext uri="{BB962C8B-B14F-4D97-AF65-F5344CB8AC3E}">
        <p14:creationId xmlns:p14="http://schemas.microsoft.com/office/powerpoint/2010/main" val="279183643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664EFD88D42C4782362690C5735419" ma:contentTypeVersion="10" ma:contentTypeDescription="Crée un document." ma:contentTypeScope="" ma:versionID="18133e38364dc96e30f19a52821e84c6">
  <xsd:schema xmlns:xsd="http://www.w3.org/2001/XMLSchema" xmlns:xs="http://www.w3.org/2001/XMLSchema" xmlns:p="http://schemas.microsoft.com/office/2006/metadata/properties" xmlns:ns2="2e81bd24-b410-49da-8c25-79327ff95bf0" xmlns:ns3="fc4ccef4-c5e4-4c27-bf50-9e5b471faccf" targetNamespace="http://schemas.microsoft.com/office/2006/metadata/properties" ma:root="true" ma:fieldsID="06a532e0fb67d56bf6369ee94dd7fa1f" ns2:_="" ns3:_="">
    <xsd:import namespace="2e81bd24-b410-49da-8c25-79327ff95bf0"/>
    <xsd:import namespace="fc4ccef4-c5e4-4c27-bf50-9e5b471facc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81bd24-b410-49da-8c25-79327ff95b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ccef4-c5e4-4c27-bf50-9e5b471fac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2BEE500-01A0-477A-872D-36966BFFEE8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487269-995C-4AD0-9705-C769092710C5}">
  <ds:schemaRefs>
    <ds:schemaRef ds:uri="2e81bd24-b410-49da-8c25-79327ff95bf0"/>
    <ds:schemaRef ds:uri="fc4ccef4-c5e4-4c27-bf50-9e5b471facc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4AEF1AC-A188-4465-88CA-92564A66F1E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132</Words>
  <Application>Microsoft Office PowerPoint</Application>
  <PresentationFormat>Grand écran</PresentationFormat>
  <Paragraphs>66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Consolas</vt:lpstr>
      <vt:lpstr>Trebuchet MS</vt:lpstr>
      <vt:lpstr>Wingdings</vt:lpstr>
      <vt:lpstr>Wingdings 3</vt:lpstr>
      <vt:lpstr>Facette</vt:lpstr>
      <vt:lpstr>ProQuest One Business </vt:lpstr>
      <vt:lpstr>Chemin d’accès</vt:lpstr>
      <vt:lpstr>Présentation PowerPoint</vt:lpstr>
      <vt:lpstr>Interface de recherche </vt:lpstr>
      <vt:lpstr>Vous avez accès à 3 bases de données </vt:lpstr>
      <vt:lpstr>Recherche simple  </vt:lpstr>
      <vt:lpstr>Classement de la recherche et possibilité d’affinage</vt:lpstr>
      <vt:lpstr>Recherche avancée</vt:lpstr>
      <vt:lpstr>Présentation PowerPoint</vt:lpstr>
      <vt:lpstr>Sélectionner une ou plusieurs bases de données pour faire sa recherche</vt:lpstr>
      <vt:lpstr>Présentation PowerPoint</vt:lpstr>
      <vt:lpstr>Présentation PowerPoint</vt:lpstr>
      <vt:lpstr>Présentation PowerPoint</vt:lpstr>
      <vt:lpstr>Aidez-vous du thésaurus pour affiner vos recherches</vt:lpstr>
      <vt:lpstr>Si vous avez encore besoin d'aide, cliquez sur "Conseils de recherche" ou n'hésitez pas demander aux bibliothécaires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Proquest One Business</dc:title>
  <dc:creator>Zeinebou Dem</dc:creator>
  <cp:lastModifiedBy>Gisèle Paquet</cp:lastModifiedBy>
  <cp:revision>45</cp:revision>
  <dcterms:created xsi:type="dcterms:W3CDTF">2021-09-09T14:08:45Z</dcterms:created>
  <dcterms:modified xsi:type="dcterms:W3CDTF">2021-10-05T13:53:34Z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0x010100CB664EFD88D42C4782362690C5735419</vt:lpwstr>
  </property>
</Properties>
</file>