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6" r:id="rId3"/>
    <p:sldId id="279" r:id="rId4"/>
    <p:sldId id="270" r:id="rId5"/>
    <p:sldId id="276" r:id="rId6"/>
    <p:sldId id="271" r:id="rId7"/>
    <p:sldId id="258" r:id="rId8"/>
    <p:sldId id="266" r:id="rId9"/>
    <p:sldId id="267" r:id="rId10"/>
    <p:sldId id="274" r:id="rId11"/>
    <p:sldId id="275" r:id="rId12"/>
    <p:sldId id="262" r:id="rId13"/>
    <p:sldId id="277" r:id="rId14"/>
    <p:sldId id="278"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varScale="1">
        <p:scale>
          <a:sx n="79" d="100"/>
          <a:sy n="79" d="100"/>
        </p:scale>
        <p:origin x="120" y="750"/>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5978419364246E-2"/>
          <c:y val="3.7287998091147696E-2"/>
          <c:w val="0.92113774667055526"/>
          <c:h val="0.79552803626819379"/>
        </c:manualLayout>
      </c:layout>
      <c:barChart>
        <c:barDir val="col"/>
        <c:grouping val="clustered"/>
        <c:varyColors val="0"/>
        <c:ser>
          <c:idx val="0"/>
          <c:order val="0"/>
          <c:tx>
            <c:strRef>
              <c:f>Sheet1!$B$1</c:f>
              <c:strCache>
                <c:ptCount val="1"/>
                <c:pt idx="0">
                  <c:v>Série 1</c:v>
                </c:pt>
              </c:strCache>
            </c:strRef>
          </c:tx>
          <c:spPr>
            <a:gradFill rotWithShape="1">
              <a:gsLst>
                <a:gs pos="0">
                  <a:schemeClr val="accent1">
                    <a:lumMod val="157000"/>
                    <a:satMod val="101000"/>
                  </a:schemeClr>
                </a:gs>
                <a:gs pos="50000">
                  <a:schemeClr val="accent1">
                    <a:lumMod val="137000"/>
                    <a:satMod val="103000"/>
                  </a:schemeClr>
                </a:gs>
                <a:gs pos="100000">
                  <a:schemeClr val="accent1">
                    <a:lumMod val="115000"/>
                    <a:satMod val="109000"/>
                  </a:schemeClr>
                </a:gs>
              </a:gsLst>
              <a:lin ang="5400000" scaled="0"/>
            </a:gradFill>
            <a:ln w="9525" cap="flat" cmpd="sng" algn="ctr">
              <a:solidFill>
                <a:schemeClr val="accent1">
                  <a:shade val="95000"/>
                </a:schemeClr>
              </a:solidFill>
              <a:round/>
            </a:ln>
            <a:effectLst/>
          </c:spPr>
          <c:invertIfNegative val="0"/>
          <c:cat>
            <c:strRef>
              <c:f>Sheet1!$A$2:$A$5</c:f>
              <c:strCache>
                <c:ptCount val="4"/>
                <c:pt idx="0">
                  <c:v>Catégorie 1</c:v>
                </c:pt>
                <c:pt idx="1">
                  <c:v>Catégorie 2</c:v>
                </c:pt>
                <c:pt idx="2">
                  <c:v>Catégorie 3</c:v>
                </c:pt>
                <c:pt idx="3">
                  <c:v>Catégorie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Série 2</c:v>
                </c:pt>
              </c:strCache>
            </c:strRef>
          </c:tx>
          <c:spPr>
            <a:gradFill rotWithShape="1">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a:ln w="9525" cap="flat" cmpd="sng" algn="ctr">
              <a:solidFill>
                <a:schemeClr val="accent2">
                  <a:shade val="95000"/>
                </a:schemeClr>
              </a:solidFill>
              <a:round/>
            </a:ln>
            <a:effectLst/>
          </c:spPr>
          <c:invertIfNegative val="0"/>
          <c:cat>
            <c:strRef>
              <c:f>Sheet1!$A$2:$A$5</c:f>
              <c:strCache>
                <c:ptCount val="4"/>
                <c:pt idx="0">
                  <c:v>Catégorie 1</c:v>
                </c:pt>
                <c:pt idx="1">
                  <c:v>Catégorie 2</c:v>
                </c:pt>
                <c:pt idx="2">
                  <c:v>Catégorie 3</c:v>
                </c:pt>
                <c:pt idx="3">
                  <c:v>Catégorie 4</c:v>
                </c:pt>
              </c:strCache>
            </c:strRef>
          </c:cat>
          <c:val>
            <c:numRef>
              <c:f>Sheet1!$C$2:$C$5</c:f>
              <c:numCache>
                <c:formatCode>General</c:formatCode>
                <c:ptCount val="4"/>
                <c:pt idx="0">
                  <c:v>2.4</c:v>
                </c:pt>
                <c:pt idx="1">
                  <c:v>4.4000000000000004</c:v>
                </c:pt>
                <c:pt idx="2">
                  <c:v>1.8</c:v>
                </c:pt>
                <c:pt idx="3">
                  <c:v>2.8</c:v>
                </c:pt>
              </c:numCache>
            </c:numRef>
          </c:val>
        </c:ser>
        <c:dLbls>
          <c:showLegendKey val="0"/>
          <c:showVal val="0"/>
          <c:showCatName val="0"/>
          <c:showSerName val="0"/>
          <c:showPercent val="0"/>
          <c:showBubbleSize val="0"/>
        </c:dLbls>
        <c:gapWidth val="219"/>
        <c:overlap val="-27"/>
        <c:axId val="145102544"/>
        <c:axId val="145106352"/>
      </c:barChart>
      <c:lineChart>
        <c:grouping val="standard"/>
        <c:varyColors val="0"/>
        <c:ser>
          <c:idx val="2"/>
          <c:order val="2"/>
          <c:tx>
            <c:strRef>
              <c:f>Sheet1!$D$1</c:f>
              <c:strCache>
                <c:ptCount val="1"/>
                <c:pt idx="0">
                  <c:v>Série 3</c:v>
                </c:pt>
              </c:strCache>
            </c:strRef>
          </c:tx>
          <c:spPr>
            <a:ln w="15875" cap="rnd">
              <a:solidFill>
                <a:schemeClr val="accent3"/>
              </a:solidFill>
              <a:round/>
            </a:ln>
            <a:effectLst/>
          </c:spPr>
          <c:marker>
            <c:symbol val="none"/>
          </c:marker>
          <c:cat>
            <c:strRef>
              <c:f>Sheet1!$A$2:$A$5</c:f>
              <c:strCache>
                <c:ptCount val="4"/>
                <c:pt idx="0">
                  <c:v>Catégorie 1</c:v>
                </c:pt>
                <c:pt idx="1">
                  <c:v>Catégorie 2</c:v>
                </c:pt>
                <c:pt idx="2">
                  <c:v>Catégorie 3</c:v>
                </c:pt>
                <c:pt idx="3">
                  <c:v>Catégorie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145102544"/>
        <c:axId val="145106352"/>
      </c:lineChart>
      <c:catAx>
        <c:axId val="14510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fr-FR"/>
          </a:p>
        </c:txPr>
        <c:crossAx val="145106352"/>
        <c:crosses val="autoZero"/>
        <c:auto val="1"/>
        <c:lblAlgn val="ctr"/>
        <c:lblOffset val="100"/>
        <c:noMultiLvlLbl val="0"/>
      </c:catAx>
      <c:valAx>
        <c:axId val="14510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fr-FR"/>
          </a:p>
        </c:txPr>
        <c:crossAx val="14510254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0.00177</cdr:x>
      <cdr:y>0</cdr:y>
    </cdr:from>
    <cdr:to>
      <cdr:x>0.95774</cdr:x>
      <cdr:y>1</cdr:y>
    </cdr:to>
    <cdr:pic>
      <cdr:nvPicPr>
        <cdr:cNvPr id="3" name="Imag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2654" y="0"/>
          <a:ext cx="6828105" cy="590465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fr-FR"/>
              <a:t>08/05/2018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‹N°›</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fr-FR"/>
              <a:t>08/05/2018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‹N°›</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lgn="r" defTabSz="914400">
              <a:buNone/>
            </a:pPr>
            <a:fld id="{A0D00EA6-0821-4AC5-933C-321AA6545349}" type="slidenum">
              <a:rPr sz="1200" b="0" i="0">
                <a:latin typeface="Corbel"/>
                <a:ea typeface="+mn-ea"/>
                <a:cs typeface="+mn-cs"/>
              </a:rPr>
              <a:t>11</a:t>
            </a:fld>
            <a:endParaRPr sz="1200" b="0" i="0">
              <a:latin typeface="Corbel"/>
              <a:ea typeface="+mn-ea"/>
              <a:cs typeface="+mn-cs"/>
            </a:endParaRPr>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fr-FR" smtClean="0"/>
              <a:t>Modifiez le style du titre</a:t>
            </a:r>
            <a:endParaRP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a:p>
        </p:txBody>
      </p:sp>
      <p:sp>
        <p:nvSpPr>
          <p:cNvPr id="8" name="Date Placeholder 7"/>
          <p:cNvSpPr>
            <a:spLocks noGrp="1"/>
          </p:cNvSpPr>
          <p:nvPr>
            <p:ph type="dt" sz="half" idx="10"/>
          </p:nvPr>
        </p:nvSpPr>
        <p:spPr/>
        <p:txBody>
          <a:bodyPr/>
          <a:lstStyle/>
          <a:p>
            <a:fld id="{ECC2BF77-44E5-46F9-9BC5-5B7A759A29FB}" type="datetime1">
              <a:rPr lang="fr-FR" smtClean="0"/>
              <a:t>08/05/2018</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3F31473-23EB-4724-8B59-FE6D21D89FA4}" type="slidenum">
              <a:rPr/>
              <a:pPr/>
              <a:t>‹N°›</a:t>
            </a:fld>
            <a:endParaRPr/>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63532562-C1B0-40CD-85A2-A3AE96DDB495}" type="datetime1">
              <a:rPr lang="fr-FR" smtClean="0"/>
              <a:t>08/05/2018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‹N°›</a:t>
            </a:fld>
            <a:endParaRPr/>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fr-FR" smtClean="0"/>
              <a:t>Modifiez le style du titre</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616C1577-5E83-4C71-BFB5-AE4058877F86}" type="datetime1">
              <a:rPr lang="fr-FR" smtClean="0"/>
              <a:t>08/05/2018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‹N°›</a:t>
            </a:fld>
            <a:endParaRPr/>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9F30DD6F-3AA3-4E10-B678-A46882B25461}" type="datetime1">
              <a:rPr lang="fr-FR" smtClean="0"/>
              <a:t>08/05/2018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‹N°›</a:t>
            </a:fld>
            <a:endParaRPr/>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fr-FR" smtClean="0"/>
              <a:t>Modifiez le style du titre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02544859-2074-4842-845C-23A482AA4C0F}" type="datetime1">
              <a:rPr lang="fr-FR" smtClean="0"/>
              <a:t>08/05/2018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pPr/>
              <a:t>‹N°›</a:t>
            </a:fld>
            <a:endParaRPr/>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7E661A8F-3FB5-4AFF-9952-624643781455}" type="datetime1">
              <a:rPr lang="fr-FR" smtClean="0"/>
              <a:t>08/05/2018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‹N°›</a:t>
            </a:fld>
            <a:endParaRPr/>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05400"/>
            <a:ext cx="10971372" cy="1066800"/>
          </a:xfrm>
        </p:spPr>
        <p:txBody>
          <a:bodyPr/>
          <a:lstStyle>
            <a:lvl1pPr>
              <a:defRPr/>
            </a:lvl1pPr>
          </a:lstStyle>
          <a:p>
            <a:r>
              <a:rPr lang="fr-FR" smtClean="0"/>
              <a:t>Modifiez le style du titre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406408AC-4E40-488D-9252-6D2B8BE8C814}" type="datetime1">
              <a:rPr lang="fr-FR" smtClean="0"/>
              <a:t>08/05/2018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t>‹N°›</a:t>
            </a:fld>
            <a:endParaRPr/>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Date Placeholder 2"/>
          <p:cNvSpPr>
            <a:spLocks noGrp="1"/>
          </p:cNvSpPr>
          <p:nvPr>
            <p:ph type="dt" sz="half" idx="10"/>
          </p:nvPr>
        </p:nvSpPr>
        <p:spPr/>
        <p:txBody>
          <a:bodyPr/>
          <a:lstStyle/>
          <a:p>
            <a:fld id="{F40A7577-91DC-499D-B5CA-895D2C81E790}" type="datetime1">
              <a:rPr lang="fr-FR" smtClean="0"/>
              <a:t>08/05/2018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3F31473-23EB-4724-8B59-FE6D21D89FA4}" type="slidenum">
              <a:rPr/>
              <a:t>‹N°›</a:t>
            </a:fld>
            <a:endParaRPr/>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53191-C4E8-4BEB-9FD9-280D0934DD18}" type="datetime1">
              <a:rPr lang="fr-FR" smtClean="0"/>
              <a:t>08/05/2018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3F31473-23EB-4724-8B59-FE6D21D89FA4}" type="slidenum">
              <a:rPr/>
              <a:t>‹N°›</a:t>
            </a:fld>
            <a:endParaRPr/>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fr-FR" smtClean="0"/>
              <a:t>Modifiez le style du titre</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1978E38-C2A1-4A94-83C8-C916817866F6}" type="datetime1">
              <a:rPr lang="fr-FR" smtClean="0"/>
              <a:t>08/05/2018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‹N°›</a:t>
            </a:fld>
            <a:endParaRPr/>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fr-FR" smtClean="0"/>
              <a:t>Modifiez le style du titre</a:t>
            </a:r>
            <a:endParaRPr/>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718FB35-BEE6-4031-92D7-F2114FEE818E}" type="datetime1">
              <a:rPr lang="fr-FR" smtClean="0"/>
              <a:t>08/05/2018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‹N°›</a:t>
            </a:fld>
            <a:endParaRPr/>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fr-FR" smtClean="0"/>
              <a:t>Modifiez le style du titre</a:t>
            </a:r>
            <a:endParaRPr/>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41C634EA-B695-4D39-ABF0-7F8C672919DE}" type="datetime1">
              <a:rPr lang="fr-FR" smtClean="0"/>
              <a:t>08/05/2018</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a:pPr/>
              <a:t>‹N°›</a:t>
            </a:fld>
            <a:endParaRPr/>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lnSpc>
                <a:spcPct val="80000"/>
              </a:lnSpc>
              <a:spcBef>
                <a:spcPts val="0"/>
              </a:spcBef>
              <a:buNone/>
            </a:pPr>
            <a:r>
              <a:rPr lang="fr-FR" dirty="0" smtClean="0">
                <a:solidFill>
                  <a:srgbClr val="39527B"/>
                </a:solidFill>
                <a:latin typeface="Corbel"/>
              </a:rPr>
              <a:t>ANTIDOTE 9</a:t>
            </a:r>
            <a:endParaRPr lang="fr-FR" sz="4800" b="0" i="0" dirty="0">
              <a:solidFill>
                <a:srgbClr val="39527B"/>
              </a:solidFill>
              <a:latin typeface="Corbel"/>
              <a:ea typeface="+mj-ea"/>
              <a:cs typeface="+mj-cs"/>
            </a:endParaRPr>
          </a:p>
        </p:txBody>
      </p:sp>
      <p:sp>
        <p:nvSpPr>
          <p:cNvPr id="3" name="Subtitle 2"/>
          <p:cNvSpPr>
            <a:spLocks noGrp="1"/>
          </p:cNvSpPr>
          <p:nvPr>
            <p:ph type="subTitle" idx="1"/>
          </p:nvPr>
        </p:nvSpPr>
        <p:spPr/>
        <p:txBody>
          <a:bodyPr>
            <a:normAutofit fontScale="85000" lnSpcReduction="20000"/>
          </a:bodyPr>
          <a:lstStyle/>
          <a:p>
            <a:pPr marL="0" indent="0" algn="l">
              <a:spcBef>
                <a:spcPts val="0"/>
              </a:spcBef>
              <a:buNone/>
            </a:pPr>
            <a:r>
              <a:rPr lang="fr-FR" dirty="0" smtClean="0">
                <a:solidFill>
                  <a:srgbClr val="404040"/>
                </a:solidFill>
              </a:rPr>
              <a:t>Mode </a:t>
            </a:r>
            <a:r>
              <a:rPr lang="fr-FR" dirty="0" smtClean="0">
                <a:solidFill>
                  <a:srgbClr val="404040"/>
                </a:solidFill>
              </a:rPr>
              <a:t>d’emploi</a:t>
            </a:r>
          </a:p>
          <a:p>
            <a:pPr marL="0" indent="0" algn="l">
              <a:spcBef>
                <a:spcPts val="0"/>
              </a:spcBef>
              <a:buNone/>
            </a:pPr>
            <a:endParaRPr lang="fr-FR" sz="2400" b="0" i="0" dirty="0">
              <a:solidFill>
                <a:srgbClr val="404040"/>
              </a:solidFill>
            </a:endParaRPr>
          </a:p>
          <a:p>
            <a:pPr marL="0" indent="0" algn="l">
              <a:spcBef>
                <a:spcPts val="0"/>
              </a:spcBef>
              <a:buNone/>
            </a:pPr>
            <a:r>
              <a:rPr lang="fr-FR" dirty="0" err="1" smtClean="0">
                <a:solidFill>
                  <a:srgbClr val="404040"/>
                </a:solidFill>
              </a:rPr>
              <a:t>Zeinebou</a:t>
            </a:r>
            <a:r>
              <a:rPr lang="fr-FR" dirty="0" smtClean="0">
                <a:solidFill>
                  <a:srgbClr val="404040"/>
                </a:solidFill>
              </a:rPr>
              <a:t> DEM - ICHEC</a:t>
            </a:r>
            <a:endParaRPr lang="fr-FR" sz="2400" b="0" i="0" dirty="0">
              <a:solidFill>
                <a:srgbClr val="404040"/>
              </a:solidFill>
            </a:endParaRPr>
          </a:p>
        </p:txBody>
      </p:sp>
      <p:sp>
        <p:nvSpPr>
          <p:cNvPr id="4" name="Espace réservé du numéro de diapositive 3"/>
          <p:cNvSpPr>
            <a:spLocks noGrp="1"/>
          </p:cNvSpPr>
          <p:nvPr>
            <p:ph type="sldNum" sz="quarter" idx="12"/>
          </p:nvPr>
        </p:nvSpPr>
        <p:spPr/>
        <p:txBody>
          <a:bodyPr/>
          <a:lstStyle/>
          <a:p>
            <a:fld id="{A3F31473-23EB-4724-8B59-FE6D21D89FA4}" type="slidenum">
              <a:rPr lang="fr-BE" smtClean="0"/>
              <a:pPr/>
              <a:t>1</a:t>
            </a:fld>
            <a:endParaRPr lang="fr-BE"/>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780" y="404664"/>
            <a:ext cx="10657184" cy="5909310"/>
          </a:xfrm>
          <a:prstGeom prst="rect">
            <a:avLst/>
          </a:prstGeom>
        </p:spPr>
        <p:txBody>
          <a:bodyPr wrap="square">
            <a:spAutoFit/>
          </a:bodyPr>
          <a:lstStyle/>
          <a:p>
            <a:pPr algn="just"/>
            <a:r>
              <a:rPr lang="fr-BE" sz="1400" b="1" i="1" u="sng" dirty="0">
                <a:solidFill>
                  <a:srgbClr val="000000"/>
                </a:solidFill>
              </a:rPr>
              <a:t>Le souligné orangé fin : l’alerte </a:t>
            </a:r>
            <a:endParaRPr lang="fr-BE" sz="1400" b="1" u="sng" dirty="0">
              <a:solidFill>
                <a:srgbClr val="000000"/>
              </a:solidFill>
            </a:endParaRPr>
          </a:p>
          <a:p>
            <a:pPr algn="just"/>
            <a:r>
              <a:rPr lang="fr-BE" sz="1400" dirty="0">
                <a:solidFill>
                  <a:srgbClr val="000000"/>
                </a:solidFill>
              </a:rPr>
              <a:t>Le souligné orangé fin signale une alerte, c’est-à-dire une erreur potentielle. Antidote indique qu’il pourrait y avoir une erreur sur ce mot, mais c’est à vous d’en juger. </a:t>
            </a:r>
            <a:endParaRPr lang="fr-BE" sz="1400" dirty="0" smtClean="0">
              <a:solidFill>
                <a:srgbClr val="000000"/>
              </a:solidFill>
            </a:endParaRPr>
          </a:p>
          <a:p>
            <a:pPr algn="just"/>
            <a:endParaRPr lang="fr-BE" sz="1400" dirty="0"/>
          </a:p>
          <a:p>
            <a:pPr algn="just"/>
            <a:endParaRPr lang="fr-BE" sz="1400" i="1" u="sng" dirty="0" smtClean="0">
              <a:solidFill>
                <a:srgbClr val="000000"/>
              </a:solidFill>
            </a:endParaRPr>
          </a:p>
          <a:p>
            <a:pPr algn="just"/>
            <a:endParaRPr lang="fr-BE" sz="1400" i="1" u="sng" dirty="0" smtClean="0">
              <a:solidFill>
                <a:srgbClr val="000000"/>
              </a:solidFill>
            </a:endParaRPr>
          </a:p>
          <a:p>
            <a:pPr algn="just"/>
            <a:endParaRPr lang="fr-BE" sz="1400" i="1" u="sng" dirty="0">
              <a:solidFill>
                <a:srgbClr val="000000"/>
              </a:solidFill>
            </a:endParaRPr>
          </a:p>
          <a:p>
            <a:pPr algn="just"/>
            <a:endParaRPr lang="fr-BE" sz="1400" i="1" u="sng" dirty="0" smtClean="0">
              <a:solidFill>
                <a:srgbClr val="000000"/>
              </a:solidFill>
            </a:endParaRPr>
          </a:p>
          <a:p>
            <a:pPr algn="just"/>
            <a:r>
              <a:rPr lang="fr-BE" sz="1400" b="1" i="1" u="sng" dirty="0" smtClean="0">
                <a:solidFill>
                  <a:srgbClr val="000000"/>
                </a:solidFill>
              </a:rPr>
              <a:t>Le </a:t>
            </a:r>
            <a:r>
              <a:rPr lang="fr-BE" sz="1400" b="1" i="1" u="sng" dirty="0">
                <a:solidFill>
                  <a:srgbClr val="000000"/>
                </a:solidFill>
              </a:rPr>
              <a:t>souligné orangé ondulé </a:t>
            </a:r>
            <a:r>
              <a:rPr lang="fr-BE" sz="1400" i="1" dirty="0">
                <a:solidFill>
                  <a:srgbClr val="000000"/>
                </a:solidFill>
              </a:rPr>
              <a:t>: plusieurs graphies possibles </a:t>
            </a:r>
            <a:endParaRPr lang="fr-BE" sz="1400" i="1" dirty="0" smtClean="0">
              <a:solidFill>
                <a:srgbClr val="000000"/>
              </a:solidFill>
            </a:endParaRPr>
          </a:p>
          <a:p>
            <a:pPr algn="just"/>
            <a:r>
              <a:rPr lang="fr-BE" sz="1400" dirty="0" smtClean="0">
                <a:solidFill>
                  <a:srgbClr val="000000"/>
                </a:solidFill>
              </a:rPr>
              <a:t>Dans </a:t>
            </a:r>
            <a:r>
              <a:rPr lang="fr-BE" sz="1400" dirty="0">
                <a:solidFill>
                  <a:srgbClr val="000000"/>
                </a:solidFill>
              </a:rPr>
              <a:t>les phrases qui présentent plusieurs analyses, la fonction d’un mot et les accords qui en découlent peuvent varier d’une analyse à l’autre. Le souligné orangé ondulé signale les mots pour lesquels deux ou plusieurs graphies sont possibles, selon l’analyse envisagée. Dans l’infobulle, Antidote affiche toutes ces graphies. En cas d’erreur, choisissez celle qui convient au contexte, puis approuvez la correction pour l’appliquer dans le texte. </a:t>
            </a:r>
            <a:r>
              <a:rPr lang="fr-BE" sz="1400" dirty="0" smtClean="0">
                <a:solidFill>
                  <a:srgbClr val="000000"/>
                </a:solidFill>
              </a:rPr>
              <a:t>À </a:t>
            </a:r>
            <a:r>
              <a:rPr lang="fr-BE" sz="1400" dirty="0">
                <a:solidFill>
                  <a:srgbClr val="000000"/>
                </a:solidFill>
              </a:rPr>
              <a:t>l’installation, les ambigüités ne sont pas affichées. Voyez le chapitre Les réglages pour savoir comment les faire afficher. </a:t>
            </a:r>
          </a:p>
          <a:p>
            <a:pPr algn="just"/>
            <a:r>
              <a:rPr lang="fr-BE" sz="1400" dirty="0" smtClean="0">
                <a:solidFill>
                  <a:srgbClr val="000000"/>
                </a:solidFill>
              </a:rPr>
              <a:t>Dans </a:t>
            </a:r>
            <a:r>
              <a:rPr lang="fr-BE" sz="1400" dirty="0">
                <a:solidFill>
                  <a:srgbClr val="000000"/>
                </a:solidFill>
              </a:rPr>
              <a:t>la liste (panneau droit), ces détections sont regroupées sous Ambigüités. </a:t>
            </a:r>
            <a:endParaRPr lang="fr-BE" sz="1400" dirty="0" smtClean="0">
              <a:solidFill>
                <a:srgbClr val="000000"/>
              </a:solidFill>
            </a:endParaRPr>
          </a:p>
          <a:p>
            <a:pPr algn="just"/>
            <a:endParaRPr lang="fr-BE" sz="1400" i="1" dirty="0" smtClean="0">
              <a:solidFill>
                <a:srgbClr val="000000"/>
              </a:solidFill>
            </a:endParaRPr>
          </a:p>
          <a:p>
            <a:pPr algn="just"/>
            <a:endParaRPr lang="fr-BE" sz="1400" i="1" u="sng" dirty="0" smtClean="0">
              <a:solidFill>
                <a:srgbClr val="000000"/>
              </a:solidFill>
            </a:endParaRPr>
          </a:p>
          <a:p>
            <a:pPr algn="just"/>
            <a:r>
              <a:rPr lang="fr-BE" sz="1400" b="1" i="1" u="sng" dirty="0" smtClean="0">
                <a:solidFill>
                  <a:srgbClr val="000000"/>
                </a:solidFill>
              </a:rPr>
              <a:t>L’intervalle </a:t>
            </a:r>
            <a:r>
              <a:rPr lang="fr-BE" sz="1400" b="1" i="1" u="sng" dirty="0">
                <a:solidFill>
                  <a:srgbClr val="000000"/>
                </a:solidFill>
              </a:rPr>
              <a:t>orangé pointillé </a:t>
            </a:r>
            <a:r>
              <a:rPr lang="fr-BE" sz="1400" i="1" u="sng" dirty="0">
                <a:solidFill>
                  <a:srgbClr val="000000"/>
                </a:solidFill>
              </a:rPr>
              <a:t>:</a:t>
            </a:r>
            <a:r>
              <a:rPr lang="fr-BE" sz="1400" i="1" dirty="0">
                <a:solidFill>
                  <a:srgbClr val="000000"/>
                </a:solidFill>
              </a:rPr>
              <a:t> la rupture syntaxique </a:t>
            </a:r>
            <a:endParaRPr lang="fr-BE" sz="1400" dirty="0">
              <a:solidFill>
                <a:srgbClr val="000000"/>
              </a:solidFill>
            </a:endParaRPr>
          </a:p>
          <a:p>
            <a:pPr algn="just"/>
            <a:r>
              <a:rPr lang="fr-BE" sz="1400" dirty="0" err="1">
                <a:solidFill>
                  <a:srgbClr val="000000"/>
                </a:solidFill>
              </a:rPr>
              <a:t>ll</a:t>
            </a:r>
            <a:r>
              <a:rPr lang="fr-BE" sz="1400" dirty="0">
                <a:solidFill>
                  <a:srgbClr val="000000"/>
                </a:solidFill>
              </a:rPr>
              <a:t> arrive qu’Antidote ne puisse pas analyser une phrase complètement, c’est-à-dire à en rattacher tous les mots et à leur attribuer une fonction précise. Généralement, cela est dû à une erreur complexe, par exemple un mot manquant ou en trop. Antidote affiche un intervalle orangé pointillé qui cible la zone de rupture. </a:t>
            </a:r>
            <a:endParaRPr lang="fr-BE" sz="1400" dirty="0" smtClean="0">
              <a:solidFill>
                <a:srgbClr val="000000"/>
              </a:solidFill>
            </a:endParaRPr>
          </a:p>
          <a:p>
            <a:pPr algn="just"/>
            <a:endParaRPr lang="fr-BE" sz="1400" dirty="0">
              <a:solidFill>
                <a:srgbClr val="000000"/>
              </a:solidFill>
            </a:endParaRPr>
          </a:p>
          <a:p>
            <a:pPr algn="just"/>
            <a:endParaRPr lang="fr-BE" sz="1400" dirty="0" smtClean="0">
              <a:solidFill>
                <a:srgbClr val="000000"/>
              </a:solidFill>
            </a:endParaRPr>
          </a:p>
          <a:p>
            <a:pPr algn="just"/>
            <a:endParaRPr lang="fr-BE" sz="1400" dirty="0">
              <a:solidFill>
                <a:srgbClr val="000000"/>
              </a:solidFill>
            </a:endParaRPr>
          </a:p>
          <a:p>
            <a:pPr algn="just"/>
            <a:endParaRPr lang="fr-BE" sz="1400" dirty="0" smtClean="0">
              <a:solidFill>
                <a:srgbClr val="000000"/>
              </a:solidFill>
            </a:endParaRPr>
          </a:p>
          <a:p>
            <a:pPr algn="just"/>
            <a:endParaRPr lang="fr-BE" sz="1400" dirty="0">
              <a:solidFill>
                <a:srgbClr val="000000"/>
              </a:solidFill>
            </a:endParaRPr>
          </a:p>
          <a:p>
            <a:pPr algn="just"/>
            <a:endParaRPr lang="fr-BE" sz="1400" dirty="0" smtClean="0">
              <a:solidFill>
                <a:srgbClr val="000000"/>
              </a:solidFill>
            </a:endParaRPr>
          </a:p>
          <a:p>
            <a:pPr algn="just"/>
            <a:endParaRPr lang="fr-BE" sz="1400" dirty="0" smtClean="0">
              <a:solidFill>
                <a:srgbClr val="00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12" y="980728"/>
            <a:ext cx="2867425" cy="1133633"/>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092" y="4725144"/>
            <a:ext cx="3210373" cy="144016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460" y="3313598"/>
            <a:ext cx="3905795" cy="771633"/>
          </a:xfrm>
          <a:prstGeom prst="rect">
            <a:avLst/>
          </a:prstGeom>
        </p:spPr>
      </p:pic>
      <p:sp>
        <p:nvSpPr>
          <p:cNvPr id="4" name="Espace réservé du numéro de diapositive 3"/>
          <p:cNvSpPr>
            <a:spLocks noGrp="1"/>
          </p:cNvSpPr>
          <p:nvPr>
            <p:ph type="sldNum" sz="quarter" idx="12"/>
          </p:nvPr>
        </p:nvSpPr>
        <p:spPr/>
        <p:txBody>
          <a:bodyPr/>
          <a:lstStyle/>
          <a:p>
            <a:fld id="{A3F31473-23EB-4724-8B59-FE6D21D89FA4}" type="slidenum">
              <a:rPr lang="fr-BE" smtClean="0"/>
              <a:t>10</a:t>
            </a:fld>
            <a:endParaRPr lang="fr-BE"/>
          </a:p>
        </p:txBody>
      </p:sp>
    </p:spTree>
    <p:extLst>
      <p:ext uri="{BB962C8B-B14F-4D97-AF65-F5344CB8AC3E}">
        <p14:creationId xmlns:p14="http://schemas.microsoft.com/office/powerpoint/2010/main" val="244207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772" y="404664"/>
            <a:ext cx="11521280" cy="5047536"/>
          </a:xfrm>
          <a:prstGeom prst="rect">
            <a:avLst/>
          </a:prstGeom>
        </p:spPr>
        <p:txBody>
          <a:bodyPr wrap="square">
            <a:spAutoFit/>
          </a:bodyPr>
          <a:lstStyle/>
          <a:p>
            <a:pPr algn="just"/>
            <a:r>
              <a:rPr lang="fr-BE" sz="1400" dirty="0">
                <a:solidFill>
                  <a:srgbClr val="000000"/>
                </a:solidFill>
              </a:rPr>
              <a:t>Examinez les mots dans et autour de l’intervalle afin de déceler l’erreur. Utilisez les dictionnaires et les guides au besoin pour vérifier votre emploi des mots. Une fois l’erreur comprise, vous devrez la corriger manuellement. Lorsque vous aurez terminé, le correcteur verra votre changement et </a:t>
            </a:r>
            <a:r>
              <a:rPr lang="fr-BE" sz="1400" dirty="0" err="1">
                <a:solidFill>
                  <a:srgbClr val="000000"/>
                </a:solidFill>
              </a:rPr>
              <a:t>réanalysera</a:t>
            </a:r>
            <a:r>
              <a:rPr lang="fr-BE" sz="1400" dirty="0">
                <a:solidFill>
                  <a:srgbClr val="000000"/>
                </a:solidFill>
              </a:rPr>
              <a:t> la phrase. Si le problème qui l’empêchait de bien analyser est corrigé, il se peut qu’il signale des erreurs ou des alertes qu’il ne pouvait voir auparavant. </a:t>
            </a:r>
          </a:p>
          <a:p>
            <a:pPr algn="just"/>
            <a:r>
              <a:rPr lang="fr-BE" sz="1400" dirty="0">
                <a:solidFill>
                  <a:srgbClr val="000000"/>
                </a:solidFill>
              </a:rPr>
              <a:t>La rupture peut aussi être due non pas à une erreur, mais à la présence d’éléments insolites ou à une construction syntaxique inconnue d’Antidote. Essayez alors d’enlever temporairement les éléments gênants pour permettre au correcteur de compléter son analyse. Ou encore, ignorez simplement la rupture et passez à la détection suivante</a:t>
            </a:r>
            <a:r>
              <a:rPr lang="fr-BE" sz="1400" dirty="0" smtClean="0">
                <a:solidFill>
                  <a:srgbClr val="000000"/>
                </a:solidFill>
              </a:rPr>
              <a:t>.</a:t>
            </a:r>
          </a:p>
          <a:p>
            <a:pPr algn="just"/>
            <a:endParaRPr lang="fr-BE" sz="1400" dirty="0">
              <a:solidFill>
                <a:srgbClr val="000000"/>
              </a:solidFill>
            </a:endParaRPr>
          </a:p>
          <a:p>
            <a:r>
              <a:rPr lang="fr-BE" sz="1400" b="1" dirty="0"/>
              <a:t>Important : </a:t>
            </a:r>
            <a:r>
              <a:rPr lang="fr-BE" sz="1400" dirty="0"/>
              <a:t>en cas de rupture syntaxique, les détections d’Antidote sont moins sures. Il peut laisser passer des erreurs ou faire de fausses détections. Pour vous aviser de son hésitation, il ajoute un triangle jaune dans les infobulles. </a:t>
            </a:r>
          </a:p>
          <a:p>
            <a:r>
              <a:rPr lang="fr-BE" sz="1400" dirty="0"/>
              <a:t>Dans la liste (panneau droit), ces détections sont regroupées sous Ruptures. </a:t>
            </a:r>
          </a:p>
          <a:p>
            <a:endParaRPr lang="fr-BE" sz="1400" dirty="0"/>
          </a:p>
          <a:p>
            <a:r>
              <a:rPr lang="fr-BE" sz="1400" b="1" i="1" u="sng" dirty="0" smtClean="0"/>
              <a:t>Le </a:t>
            </a:r>
            <a:r>
              <a:rPr lang="fr-BE" sz="1400" b="1" i="1" u="sng" dirty="0"/>
              <a:t>souligné orangé gras </a:t>
            </a:r>
            <a:r>
              <a:rPr lang="fr-BE" sz="1400" i="1" u="sng" dirty="0"/>
              <a:t>: </a:t>
            </a:r>
            <a:r>
              <a:rPr lang="fr-BE" sz="1400" i="1" dirty="0"/>
              <a:t>l’erreur typographique corrigée à approuver </a:t>
            </a:r>
            <a:endParaRPr lang="fr-BE" sz="1400" dirty="0"/>
          </a:p>
          <a:p>
            <a:r>
              <a:rPr lang="fr-BE" sz="1400" dirty="0"/>
              <a:t>Pour voir ces détections, vous devez sélectionner Typographie dans le prisme de correction (panneau de gauche). </a:t>
            </a:r>
          </a:p>
          <a:p>
            <a:r>
              <a:rPr lang="fr-BE" sz="1400" dirty="0"/>
              <a:t>Le souligné orangé gras signale une détection typographique (ligature, apostrophe, espacement, guillemet, format du nombre ou de l’heure, etc.) qu’Antidote peut corriger seul. Dans l’infobulle, Antidote affiche une explication sommaire de la détection. Vous n’avez qu’à l’approuver pour qu’elle soit appliquée au texte. Si vous la refusez, votre texte n’est pas modifié. </a:t>
            </a:r>
            <a:endParaRPr lang="fr-BE" sz="1400" dirty="0" smtClean="0"/>
          </a:p>
          <a:p>
            <a:endParaRPr lang="fr-BE" sz="1400" dirty="0"/>
          </a:p>
          <a:p>
            <a:endParaRPr lang="fr-BE" sz="1400" dirty="0" smtClean="0"/>
          </a:p>
          <a:p>
            <a:endParaRPr lang="fr-BE" sz="1400" dirty="0"/>
          </a:p>
          <a:p>
            <a:endParaRPr lang="fr-BE" sz="1400" dirty="0" smtClean="0"/>
          </a:p>
          <a:p>
            <a:endParaRPr lang="fr-BE" sz="1400" dirty="0"/>
          </a:p>
          <a:p>
            <a:endParaRPr lang="fr-BE" sz="1400" dirty="0" smtClean="0"/>
          </a:p>
          <a:p>
            <a:endParaRPr lang="fr-BE" sz="14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96" y="4274192"/>
            <a:ext cx="3000794" cy="1200318"/>
          </a:xfrm>
          <a:prstGeom prst="rect">
            <a:avLst/>
          </a:prstGeom>
        </p:spPr>
      </p:pic>
      <p:sp>
        <p:nvSpPr>
          <p:cNvPr id="4" name="Espace réservé du numéro de diapositive 3"/>
          <p:cNvSpPr>
            <a:spLocks noGrp="1"/>
          </p:cNvSpPr>
          <p:nvPr>
            <p:ph type="sldNum" sz="quarter" idx="12"/>
          </p:nvPr>
        </p:nvSpPr>
        <p:spPr/>
        <p:txBody>
          <a:bodyPr/>
          <a:lstStyle/>
          <a:p>
            <a:fld id="{A3F31473-23EB-4724-8B59-FE6D21D89FA4}" type="slidenum">
              <a:rPr lang="fr-BE" smtClean="0"/>
              <a:t>11</a:t>
            </a:fld>
            <a:endParaRPr lang="fr-BE"/>
          </a:p>
        </p:txBody>
      </p:sp>
    </p:spTree>
    <p:extLst>
      <p:ext uri="{BB962C8B-B14F-4D97-AF65-F5344CB8AC3E}">
        <p14:creationId xmlns:p14="http://schemas.microsoft.com/office/powerpoint/2010/main" val="391459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5781" y="476672"/>
            <a:ext cx="11212628" cy="504056"/>
          </a:xfrm>
        </p:spPr>
        <p:txBody>
          <a:bodyPr>
            <a:normAutofit/>
          </a:bodyPr>
          <a:lstStyle/>
          <a:p>
            <a:pPr marL="285750" indent="-285750">
              <a:buFont typeface="Wingdings" panose="05000000000000000000" pitchFamily="2" charset="2"/>
              <a:buChar char="Ø"/>
            </a:pPr>
            <a:r>
              <a:rPr lang="fr-BE" sz="1600" b="1" dirty="0" smtClean="0"/>
              <a:t>2.7 APPROUVER </a:t>
            </a:r>
            <a:r>
              <a:rPr lang="fr-BE" sz="1600" b="1" dirty="0"/>
              <a:t>UNE CORRECTION </a:t>
            </a:r>
            <a:endParaRPr lang="fr-BE" sz="1600" dirty="0"/>
          </a:p>
        </p:txBody>
      </p:sp>
      <p:sp>
        <p:nvSpPr>
          <p:cNvPr id="3" name="Espace réservé du contenu 2"/>
          <p:cNvSpPr>
            <a:spLocks noGrp="1"/>
          </p:cNvSpPr>
          <p:nvPr>
            <p:ph idx="1"/>
          </p:nvPr>
        </p:nvSpPr>
        <p:spPr>
          <a:xfrm>
            <a:off x="405780" y="1052736"/>
            <a:ext cx="11175033" cy="5544616"/>
          </a:xfrm>
        </p:spPr>
        <p:txBody>
          <a:bodyPr>
            <a:normAutofit/>
          </a:bodyPr>
          <a:lstStyle/>
          <a:p>
            <a:pPr marL="0" indent="0">
              <a:buNone/>
            </a:pPr>
            <a:r>
              <a:rPr lang="fr-BE" sz="1600" dirty="0"/>
              <a:t>Pour approuver, cliquez sur le bouton Corriger. La correction proposée s’opère alors dans votre texte et le souligné devient vert. Puis, le cadre de sélection se place sur la détection suivante. S’il s’agit d’un souligné fin ou pointillé, vous devez apporter la correction appropriée à la main, soit directement dans le panneau de correction, soit dans le document original avec la commande Modifier dans le document original du menu contextuel (clic droit). Dans ce cas, réactivez ensuite le correcteur en cliquant dans sa fenêtre ; la phrase modifiée sera </a:t>
            </a:r>
            <a:r>
              <a:rPr lang="fr-BE" sz="1600" dirty="0" err="1"/>
              <a:t>réanalysée</a:t>
            </a:r>
            <a:r>
              <a:rPr lang="fr-BE" sz="1600" dirty="0"/>
              <a:t> et vous pourrez poursuivre la correction. </a:t>
            </a:r>
          </a:p>
          <a:p>
            <a:pPr marL="0" indent="0">
              <a:buNone/>
            </a:pPr>
            <a:r>
              <a:rPr lang="fr-BE" sz="1600" dirty="0" smtClean="0"/>
              <a:t>Un réglage </a:t>
            </a:r>
            <a:r>
              <a:rPr lang="fr-BE" sz="1600" dirty="0"/>
              <a:t>d’interface (panneau Apparence) permet </a:t>
            </a:r>
            <a:r>
              <a:rPr lang="fr-BE" sz="1600" dirty="0" smtClean="0"/>
              <a:t>d’afficher </a:t>
            </a:r>
            <a:r>
              <a:rPr lang="fr-BE" sz="1600" dirty="0"/>
              <a:t>en bleu plutôt qu’en vert le souligné d’une détection corrigée. </a:t>
            </a:r>
            <a:endParaRPr lang="fr-BE" sz="1600" dirty="0" smtClean="0"/>
          </a:p>
        </p:txBody>
      </p:sp>
      <p:pic>
        <p:nvPicPr>
          <p:cNvPr id="4" name="Image 3"/>
          <p:cNvPicPr>
            <a:picLocks noChangeAspect="1"/>
          </p:cNvPicPr>
          <p:nvPr/>
        </p:nvPicPr>
        <p:blipFill>
          <a:blip r:embed="rId2"/>
          <a:stretch>
            <a:fillRect/>
          </a:stretch>
        </p:blipFill>
        <p:spPr>
          <a:xfrm>
            <a:off x="2826233" y="2708920"/>
            <a:ext cx="6334125" cy="1009650"/>
          </a:xfrm>
          <a:prstGeom prst="rect">
            <a:avLst/>
          </a:prstGeom>
        </p:spPr>
      </p:pic>
      <p:sp>
        <p:nvSpPr>
          <p:cNvPr id="5" name="Rectangle 4"/>
          <p:cNvSpPr/>
          <p:nvPr/>
        </p:nvSpPr>
        <p:spPr>
          <a:xfrm>
            <a:off x="549796" y="3909589"/>
            <a:ext cx="11068612" cy="2800767"/>
          </a:xfrm>
          <a:prstGeom prst="rect">
            <a:avLst/>
          </a:prstGeom>
        </p:spPr>
        <p:txBody>
          <a:bodyPr wrap="square">
            <a:spAutoFit/>
          </a:bodyPr>
          <a:lstStyle/>
          <a:p>
            <a:r>
              <a:rPr lang="fr-BE" sz="1600" dirty="0">
                <a:solidFill>
                  <a:srgbClr val="000000"/>
                </a:solidFill>
              </a:rPr>
              <a:t>Par défaut, lorsque plusieurs détections sont identiques à la détection courante, approuver la détection courante approuvera également les détections identiques, et la correction sera appliquée à tous les cas. Au besoin, vous pouvez éviter cette correction en lot en utilisant la commande Corriger ce cas. </a:t>
            </a:r>
            <a:endParaRPr lang="fr-BE" sz="1600" dirty="0" smtClean="0">
              <a:solidFill>
                <a:srgbClr val="000000"/>
              </a:solidFill>
            </a:endParaRPr>
          </a:p>
          <a:p>
            <a:endParaRPr lang="fr-BE" sz="1600" dirty="0" smtClean="0">
              <a:solidFill>
                <a:srgbClr val="000000"/>
              </a:solidFill>
            </a:endParaRPr>
          </a:p>
          <a:p>
            <a:r>
              <a:rPr lang="fr-BE" sz="1400" dirty="0" smtClean="0"/>
              <a:t>Un </a:t>
            </a:r>
            <a:r>
              <a:rPr lang="fr-BE" sz="1400" dirty="0"/>
              <a:t>nombre encerclé dans l’infobulle indique le nombre de cas identiques à la détection courante. </a:t>
            </a:r>
          </a:p>
          <a:p>
            <a:pPr marL="285750" indent="-285750">
              <a:buFont typeface="Arial" panose="020B0604020202020204" pitchFamily="34" charset="0"/>
              <a:buChar char="•"/>
            </a:pPr>
            <a:r>
              <a:rPr lang="fr-BE" sz="1400" dirty="0" smtClean="0"/>
              <a:t>Dans </a:t>
            </a:r>
            <a:r>
              <a:rPr lang="fr-BE" sz="1400" dirty="0"/>
              <a:t>la liste des détections, les cas identiques sont regroupés sous une même entrée accompagnée d’un nombre encerclé. Cliquer sur ce nombre fait afficher les détections individuelles, ce qui permet de les traiter séparément. </a:t>
            </a:r>
          </a:p>
          <a:p>
            <a:pPr marL="285750" indent="-285750">
              <a:buFont typeface="Arial" panose="020B0604020202020204" pitchFamily="34" charset="0"/>
              <a:buChar char="•"/>
            </a:pPr>
            <a:r>
              <a:rPr lang="fr-BE" sz="1400" dirty="0" smtClean="0"/>
              <a:t>Notez </a:t>
            </a:r>
            <a:r>
              <a:rPr lang="fr-BE" sz="1400" dirty="0"/>
              <a:t>que le correcteur ne signale comme cas identiques que les détections qui ne dépendent pas du contexte, afin qu’elles puissent être corrigées en bloc. </a:t>
            </a:r>
          </a:p>
          <a:p>
            <a:pPr marL="285750" indent="-285750">
              <a:buFont typeface="Arial" panose="020B0604020202020204" pitchFamily="34" charset="0"/>
              <a:buChar char="•"/>
            </a:pPr>
            <a:r>
              <a:rPr lang="fr-BE" sz="1400" dirty="0" smtClean="0"/>
              <a:t>« </a:t>
            </a:r>
            <a:r>
              <a:rPr lang="fr-BE" sz="1400" dirty="0"/>
              <a:t>Détections identiques » ne signifie pas toujours « mots identiques » ; par exemple, l’espace fautive entre le jour et le mois vaut pour toute date. </a:t>
            </a:r>
          </a:p>
          <a:p>
            <a:pPr marL="285750" indent="-285750">
              <a:buFont typeface="Arial" panose="020B0604020202020204" pitchFamily="34" charset="0"/>
              <a:buChar char="•"/>
            </a:pPr>
            <a:r>
              <a:rPr lang="fr-BE" sz="1400" dirty="0" smtClean="0"/>
              <a:t>Un </a:t>
            </a:r>
            <a:r>
              <a:rPr lang="fr-BE" sz="1400" dirty="0"/>
              <a:t>réglage du correcteur (panneau Général) permet d’annuler la correction automatique des cas identiques ; elle peut alors être invoquée au besoin par la commande Corriger ces cas. </a:t>
            </a:r>
          </a:p>
        </p:txBody>
      </p:sp>
      <p:sp>
        <p:nvSpPr>
          <p:cNvPr id="6" name="Espace réservé du numéro de diapositive 5"/>
          <p:cNvSpPr>
            <a:spLocks noGrp="1"/>
          </p:cNvSpPr>
          <p:nvPr>
            <p:ph type="sldNum" sz="quarter" idx="12"/>
          </p:nvPr>
        </p:nvSpPr>
        <p:spPr/>
        <p:txBody>
          <a:bodyPr/>
          <a:lstStyle/>
          <a:p>
            <a:fld id="{A3F31473-23EB-4724-8B59-FE6D21D89FA4}" type="slidenum">
              <a:rPr lang="fr-BE" smtClean="0"/>
              <a:t>12</a:t>
            </a:fld>
            <a:endParaRPr lang="fr-BE"/>
          </a:p>
        </p:txBody>
      </p:sp>
    </p:spTree>
    <p:extLst>
      <p:ext uri="{BB962C8B-B14F-4D97-AF65-F5344CB8AC3E}">
        <p14:creationId xmlns:p14="http://schemas.microsoft.com/office/powerpoint/2010/main" val="371856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8014" y="685800"/>
            <a:ext cx="10598966" cy="438944"/>
          </a:xfrm>
        </p:spPr>
        <p:txBody>
          <a:bodyPr/>
          <a:lstStyle/>
          <a:p>
            <a:pPr marL="285750" indent="-285750">
              <a:buFont typeface="Wingdings" panose="05000000000000000000" pitchFamily="2" charset="2"/>
              <a:buChar char="Ø"/>
            </a:pPr>
            <a:r>
              <a:rPr lang="fr-BE" sz="1600" b="1" dirty="0" smtClean="0"/>
              <a:t>2.8 IGNORER </a:t>
            </a:r>
            <a:r>
              <a:rPr lang="fr-BE" sz="1600" b="1" dirty="0"/>
              <a:t>UNE DÉTECTION </a:t>
            </a:r>
            <a:endParaRPr lang="fr-BE" sz="1600" dirty="0"/>
          </a:p>
        </p:txBody>
      </p:sp>
      <p:sp>
        <p:nvSpPr>
          <p:cNvPr id="3" name="Espace réservé du contenu 2"/>
          <p:cNvSpPr>
            <a:spLocks noGrp="1"/>
          </p:cNvSpPr>
          <p:nvPr>
            <p:ph idx="1"/>
          </p:nvPr>
        </p:nvSpPr>
        <p:spPr>
          <a:xfrm>
            <a:off x="608014" y="1268760"/>
            <a:ext cx="10971369" cy="5256584"/>
          </a:xfrm>
        </p:spPr>
        <p:txBody>
          <a:bodyPr>
            <a:normAutofit fontScale="92500" lnSpcReduction="10000"/>
          </a:bodyPr>
          <a:lstStyle/>
          <a:p>
            <a:pPr marL="0" indent="0">
              <a:buNone/>
            </a:pPr>
            <a:r>
              <a:rPr lang="fr-BE" sz="1700" dirty="0"/>
              <a:t>Si vous ne désirez pas apporter la modification proposée par Antidote, vous pouvez simplement passer à la détection suivante, ou encore cliquer sur Ignorer ; le texte original reste intact et Antidote passe à la détection suivante. Cliquer sur Ignorer fait passer le souligné au pointillé noir ; dans la liste des détections, un « X » s’affiche devant l’entrée correspondante. Vous savez ainsi d’un coup d’</a:t>
            </a:r>
            <a:r>
              <a:rPr lang="fr-BE" sz="1700" dirty="0" err="1"/>
              <a:t>oeil</a:t>
            </a:r>
            <a:r>
              <a:rPr lang="fr-BE" sz="1700" dirty="0"/>
              <a:t> que cette détection a été traitée. Également, la détection est soustraite des statistiques de correction. </a:t>
            </a:r>
            <a:endParaRPr lang="fr-BE" sz="1700" dirty="0" smtClean="0"/>
          </a:p>
          <a:p>
            <a:endParaRPr lang="fr-BE" sz="1700" dirty="0" smtClean="0"/>
          </a:p>
          <a:p>
            <a:endParaRPr lang="fr-BE" sz="1600" dirty="0"/>
          </a:p>
          <a:p>
            <a:pPr marL="0" indent="0">
              <a:buNone/>
            </a:pPr>
            <a:endParaRPr lang="fr-BE" sz="1600" dirty="0"/>
          </a:p>
          <a:p>
            <a:pPr marL="0" indent="0">
              <a:buNone/>
            </a:pPr>
            <a:r>
              <a:rPr lang="fr-BE" sz="1500" b="1" dirty="0" smtClean="0"/>
              <a:t>Antidote </a:t>
            </a:r>
            <a:r>
              <a:rPr lang="fr-BE" sz="1500" b="1" dirty="0"/>
              <a:t>sauvegarde automatiquement les détections ignorées </a:t>
            </a:r>
            <a:r>
              <a:rPr lang="fr-BE" sz="1500" dirty="0"/>
              <a:t>lors d’une séance de travail. Ainsi, si vous devez interrompre la correction d’un document et y revenir plus tard, les détections précédemment ignorées ne seront pas réaffichées. Vous n’aurez donc pas à les réévaluer inutilement. </a:t>
            </a:r>
          </a:p>
          <a:p>
            <a:r>
              <a:rPr lang="fr-BE" sz="1500" dirty="0" smtClean="0"/>
              <a:t> </a:t>
            </a:r>
            <a:r>
              <a:rPr lang="fr-BE" sz="1500" dirty="0"/>
              <a:t>La sauvegarde automatique des détections ignorées est l’objet d’un réglage du correcteur (panneau Général). </a:t>
            </a:r>
            <a:endParaRPr lang="fr-BE" sz="1500" dirty="0" smtClean="0"/>
          </a:p>
          <a:p>
            <a:r>
              <a:rPr lang="fr-BE" sz="1500" dirty="0"/>
              <a:t>Par défaut, lorsque plusieurs détections sont identiques à la détection courante, ignorer la détection courante ignorera également les détections identiques. Au besoin, vous pouvez ignorer uniquement la détection courante en utilisant la commande Ignorer ce cas. </a:t>
            </a:r>
          </a:p>
          <a:p>
            <a:r>
              <a:rPr lang="fr-BE" sz="1500" dirty="0" smtClean="0"/>
              <a:t> </a:t>
            </a:r>
            <a:r>
              <a:rPr lang="fr-BE" sz="1500" dirty="0"/>
              <a:t>Un nombre encerclé dans l’infobulle indique le nombre de cas identiques à la détection courante. </a:t>
            </a:r>
          </a:p>
          <a:p>
            <a:r>
              <a:rPr lang="fr-BE" sz="1500" dirty="0" smtClean="0"/>
              <a:t>Dans </a:t>
            </a:r>
            <a:r>
              <a:rPr lang="fr-BE" sz="1500" dirty="0"/>
              <a:t>la liste des détections, les cas identiques sont regroupés sous une même entrée accompagnée d’un nombre encerclé. Cliquer sur ce nombre fait afficher les détections individuelles, ce qui permet de les traiter séparément. </a:t>
            </a:r>
          </a:p>
          <a:p>
            <a:r>
              <a:rPr lang="fr-BE" sz="1500" dirty="0" smtClean="0"/>
              <a:t>Un </a:t>
            </a:r>
            <a:r>
              <a:rPr lang="fr-BE" sz="1500" dirty="0"/>
              <a:t>réglage du correcteur (panneau Général) permet d’annuler le traitement en lot des cas identiques ; il peut alors être invoqué au besoin par la commande Ignorer ces cas. </a:t>
            </a:r>
          </a:p>
        </p:txBody>
      </p:sp>
      <p:pic>
        <p:nvPicPr>
          <p:cNvPr id="5" name="Image 4"/>
          <p:cNvPicPr>
            <a:picLocks noChangeAspect="1"/>
          </p:cNvPicPr>
          <p:nvPr/>
        </p:nvPicPr>
        <p:blipFill>
          <a:blip r:embed="rId2"/>
          <a:stretch>
            <a:fillRect/>
          </a:stretch>
        </p:blipFill>
        <p:spPr>
          <a:xfrm>
            <a:off x="3574132" y="2204864"/>
            <a:ext cx="5429250" cy="1057275"/>
          </a:xfrm>
          <a:prstGeom prst="rect">
            <a:avLst/>
          </a:prstGeom>
        </p:spPr>
      </p:pic>
      <p:sp>
        <p:nvSpPr>
          <p:cNvPr id="4" name="Espace réservé du numéro de diapositive 3"/>
          <p:cNvSpPr>
            <a:spLocks noGrp="1"/>
          </p:cNvSpPr>
          <p:nvPr>
            <p:ph type="sldNum" sz="quarter" idx="12"/>
          </p:nvPr>
        </p:nvSpPr>
        <p:spPr/>
        <p:txBody>
          <a:bodyPr/>
          <a:lstStyle/>
          <a:p>
            <a:fld id="{A3F31473-23EB-4724-8B59-FE6D21D89FA4}" type="slidenum">
              <a:rPr lang="fr-BE" smtClean="0"/>
              <a:t>13</a:t>
            </a:fld>
            <a:endParaRPr lang="fr-BE"/>
          </a:p>
        </p:txBody>
      </p:sp>
    </p:spTree>
    <p:extLst>
      <p:ext uri="{BB962C8B-B14F-4D97-AF65-F5344CB8AC3E}">
        <p14:creationId xmlns:p14="http://schemas.microsoft.com/office/powerpoint/2010/main" val="39151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441" y="6021288"/>
            <a:ext cx="10971372" cy="150912"/>
          </a:xfrm>
        </p:spPr>
        <p:txBody>
          <a:bodyPr>
            <a:normAutofit fontScale="90000"/>
          </a:bodyPr>
          <a:lstStyle/>
          <a:p>
            <a:endParaRPr lang="fr-BE"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BE" b="1" dirty="0" smtClean="0"/>
              <a:t>Sommaire</a:t>
            </a:r>
          </a:p>
          <a:p>
            <a:r>
              <a:rPr lang="fr-BE" b="1" dirty="0" smtClean="0"/>
              <a:t>1. Présentation d’ANTIDOTE</a:t>
            </a:r>
          </a:p>
          <a:p>
            <a:pPr lvl="1"/>
            <a:r>
              <a:rPr lang="fr-BE" dirty="0" smtClean="0"/>
              <a:t>A partir d’un document </a:t>
            </a:r>
            <a:r>
              <a:rPr lang="fr-BE" dirty="0" err="1" smtClean="0"/>
              <a:t>word</a:t>
            </a:r>
            <a:r>
              <a:rPr lang="fr-BE" dirty="0" smtClean="0"/>
              <a:t>, comment ouvrir le logiciel Antidote?</a:t>
            </a:r>
          </a:p>
          <a:p>
            <a:r>
              <a:rPr lang="fr-BE" b="1" dirty="0" smtClean="0"/>
              <a:t>2.</a:t>
            </a:r>
            <a:r>
              <a:rPr lang="fr-BE" dirty="0" smtClean="0"/>
              <a:t> </a:t>
            </a:r>
            <a:r>
              <a:rPr lang="fr-BE" b="1" dirty="0" smtClean="0"/>
              <a:t>Le correcteur</a:t>
            </a:r>
          </a:p>
          <a:p>
            <a:pPr lvl="1"/>
            <a:r>
              <a:rPr lang="fr-BE" dirty="0" smtClean="0"/>
              <a:t>2.1 Le correcteur</a:t>
            </a:r>
          </a:p>
          <a:p>
            <a:pPr lvl="1"/>
            <a:r>
              <a:rPr lang="fr-BE" dirty="0" smtClean="0"/>
              <a:t>2.2 Le prisme de correction</a:t>
            </a:r>
          </a:p>
          <a:p>
            <a:pPr lvl="1"/>
            <a:r>
              <a:rPr lang="fr-BE" dirty="0" smtClean="0"/>
              <a:t>2.3 Le volet langue</a:t>
            </a:r>
          </a:p>
          <a:p>
            <a:pPr lvl="1"/>
            <a:r>
              <a:rPr lang="fr-BE" dirty="0" smtClean="0"/>
              <a:t>2.4 Le volet typographie</a:t>
            </a:r>
          </a:p>
          <a:p>
            <a:pPr lvl="1"/>
            <a:r>
              <a:rPr lang="fr-BE" dirty="0" smtClean="0"/>
              <a:t>2.5 Les outils</a:t>
            </a:r>
          </a:p>
          <a:p>
            <a:pPr lvl="1"/>
            <a:r>
              <a:rPr lang="fr-BE" dirty="0" smtClean="0"/>
              <a:t>2.6 Les soulignés et types de détection</a:t>
            </a:r>
          </a:p>
          <a:p>
            <a:pPr lvl="1"/>
            <a:r>
              <a:rPr lang="fr-BE" dirty="0" smtClean="0"/>
              <a:t>2.7 Approuver une correction</a:t>
            </a:r>
          </a:p>
          <a:p>
            <a:pPr lvl="1"/>
            <a:r>
              <a:rPr lang="fr-BE" dirty="0" smtClean="0"/>
              <a:t>2.8 Ignorer une détection</a:t>
            </a:r>
          </a:p>
          <a:p>
            <a:pPr lvl="1"/>
            <a:endParaRPr lang="fr-BE" dirty="0"/>
          </a:p>
        </p:txBody>
      </p:sp>
      <p:sp>
        <p:nvSpPr>
          <p:cNvPr id="4" name="Espace réservé du numéro de diapositive 3"/>
          <p:cNvSpPr>
            <a:spLocks noGrp="1"/>
          </p:cNvSpPr>
          <p:nvPr>
            <p:ph type="sldNum" sz="quarter" idx="12"/>
          </p:nvPr>
        </p:nvSpPr>
        <p:spPr/>
        <p:txBody>
          <a:bodyPr/>
          <a:lstStyle/>
          <a:p>
            <a:fld id="{A3F31473-23EB-4724-8B59-FE6D21D89FA4}" type="slidenum">
              <a:rPr lang="fr-BE" smtClean="0"/>
              <a:t>2</a:t>
            </a:fld>
            <a:endParaRPr lang="fr-BE"/>
          </a:p>
        </p:txBody>
      </p:sp>
    </p:spTree>
    <p:extLst>
      <p:ext uri="{BB962C8B-B14F-4D97-AF65-F5344CB8AC3E}">
        <p14:creationId xmlns:p14="http://schemas.microsoft.com/office/powerpoint/2010/main" val="333051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 Présentation d’Antidote</a:t>
            </a:r>
            <a:endParaRPr lang="fr-BE" dirty="0"/>
          </a:p>
        </p:txBody>
      </p:sp>
      <p:sp>
        <p:nvSpPr>
          <p:cNvPr id="14" name="Content Placeholder 13"/>
          <p:cNvSpPr>
            <a:spLocks noGrp="1"/>
          </p:cNvSpPr>
          <p:nvPr>
            <p:ph idx="1"/>
          </p:nvPr>
        </p:nvSpPr>
        <p:spPr/>
        <p:txBody>
          <a:bodyPr>
            <a:normAutofit lnSpcReduction="10000"/>
          </a:bodyPr>
          <a:lstStyle/>
          <a:p>
            <a:pPr marL="0" indent="0">
              <a:buNone/>
            </a:pPr>
            <a:r>
              <a:rPr lang="fr-BE" sz="2000" dirty="0"/>
              <a:t>Antidote réunit en un tout cohérent une foule d’ouvrages de référence majeurs pour le français: un correcteur, des dictionnaires et des guides linguistiques. </a:t>
            </a:r>
            <a:endParaRPr lang="fr-BE" sz="2000" dirty="0" smtClean="0"/>
          </a:p>
          <a:p>
            <a:r>
              <a:rPr lang="fr-BE" sz="2000" dirty="0" smtClean="0"/>
              <a:t>Chaque </a:t>
            </a:r>
            <a:r>
              <a:rPr lang="fr-BE" sz="2000" dirty="0"/>
              <a:t>ouvrage offre plusieurs outils de travail de la langue, tels les deux-cents filtres du correcteur et les multiples modes de recherche dans les dictionnaires. Antidote est accessible directement de votre texte par un simple clic sur un bouton ou dans un menu. </a:t>
            </a:r>
            <a:endParaRPr lang="fr-BE" sz="2000" dirty="0" smtClean="0"/>
          </a:p>
          <a:p>
            <a:r>
              <a:rPr lang="fr-BE" sz="2000" dirty="0" smtClean="0"/>
              <a:t>La </a:t>
            </a:r>
            <a:r>
              <a:rPr lang="fr-BE" sz="2000" dirty="0"/>
              <a:t>correction accueille le tout nouveau volet Style, soigneusement calibré pour signaler les répétitions, les tournures lourdes et les faiblesses de vocabulaire, avec un maximum d’efficacité visuelle. </a:t>
            </a:r>
            <a:endParaRPr lang="fr-BE" sz="2000" dirty="0" smtClean="0"/>
          </a:p>
          <a:p>
            <a:r>
              <a:rPr lang="fr-BE" sz="2000" dirty="0" smtClean="0"/>
              <a:t>Antidote </a:t>
            </a:r>
            <a:r>
              <a:rPr lang="fr-BE" sz="2000" dirty="0"/>
              <a:t>9 ouvre une toute nouvelle dimension : celle de l’anglais. Tous les ouvrages qui ont fait la réputation d’Antidote (correcteur, dictionnaires, guides) sont disponibles en anglais. Pour y accéder, il suffit  de faire l’acquisition d’un module optionnel et de le télécharger (en version monoposte).</a:t>
            </a:r>
          </a:p>
        </p:txBody>
      </p:sp>
      <p:sp>
        <p:nvSpPr>
          <p:cNvPr id="3" name="Espace réservé du texte 2"/>
          <p:cNvSpPr>
            <a:spLocks noGrp="1"/>
          </p:cNvSpPr>
          <p:nvPr>
            <p:ph type="body" sz="half" idx="2"/>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3F31473-23EB-4724-8B59-FE6D21D89FA4}" type="slidenum">
              <a:rPr lang="fr-BE" smtClean="0"/>
              <a:t>3</a:t>
            </a:fld>
            <a:endParaRPr lang="fr-BE"/>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9836" y="260648"/>
            <a:ext cx="10081120" cy="400110"/>
          </a:xfrm>
          <a:prstGeom prst="rect">
            <a:avLst/>
          </a:prstGeom>
        </p:spPr>
        <p:txBody>
          <a:bodyPr wrap="square">
            <a:spAutoFit/>
          </a:bodyPr>
          <a:lstStyle/>
          <a:p>
            <a:r>
              <a:rPr lang="fr-BE" sz="2000" b="1" dirty="0" smtClean="0"/>
              <a:t>A partir </a:t>
            </a:r>
            <a:r>
              <a:rPr lang="fr-BE" sz="2000" b="1" dirty="0" smtClean="0"/>
              <a:t>d’un </a:t>
            </a:r>
            <a:r>
              <a:rPr lang="fr-BE" sz="2000" b="1" dirty="0" smtClean="0"/>
              <a:t>document Word : Comment ouvrir le logiciel Antidote ?</a:t>
            </a:r>
            <a:endParaRPr lang="fr-BE" sz="2000" b="1"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36" y="1664386"/>
            <a:ext cx="9564435" cy="1476581"/>
          </a:xfrm>
          <a:prstGeom prst="rect">
            <a:avLst/>
          </a:prstGeom>
        </p:spPr>
      </p:pic>
      <p:sp>
        <p:nvSpPr>
          <p:cNvPr id="6" name="Espace réservé du texte 5"/>
          <p:cNvSpPr>
            <a:spLocks noGrp="1"/>
          </p:cNvSpPr>
          <p:nvPr>
            <p:ph type="body" sz="half" idx="2"/>
          </p:nvPr>
        </p:nvSpPr>
        <p:spPr>
          <a:xfrm>
            <a:off x="969818" y="908721"/>
            <a:ext cx="9564435" cy="576691"/>
          </a:xfrm>
        </p:spPr>
        <p:txBody>
          <a:bodyPr>
            <a:normAutofit/>
          </a:bodyPr>
          <a:lstStyle/>
          <a:p>
            <a:r>
              <a:rPr lang="fr-BE" sz="1600" dirty="0" smtClean="0"/>
              <a:t>Une fois sur le fichier Word, il suffit de cliquer sur l’onglet Antidote, on voit alors s’afficher les options proposées par le logiciel (correcteur, dictionnaires, guides…).</a:t>
            </a:r>
            <a:endParaRPr lang="fr-BE" sz="1600"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8" y="4509120"/>
            <a:ext cx="12188825" cy="1886606"/>
          </a:xfrm>
          <a:prstGeom prst="rect">
            <a:avLst/>
          </a:prstGeom>
        </p:spPr>
      </p:pic>
      <p:sp>
        <p:nvSpPr>
          <p:cNvPr id="12" name="ZoneTexte 11"/>
          <p:cNvSpPr txBox="1"/>
          <p:nvPr/>
        </p:nvSpPr>
        <p:spPr>
          <a:xfrm>
            <a:off x="909836" y="3573016"/>
            <a:ext cx="9564435" cy="757130"/>
          </a:xfrm>
          <a:prstGeom prst="rect">
            <a:avLst/>
          </a:prstGeom>
          <a:noFill/>
        </p:spPr>
        <p:txBody>
          <a:bodyPr wrap="square" rtlCol="0">
            <a:spAutoFit/>
          </a:bodyPr>
          <a:lstStyle/>
          <a:p>
            <a:pPr>
              <a:lnSpc>
                <a:spcPct val="90000"/>
              </a:lnSpc>
            </a:pPr>
            <a:r>
              <a:rPr lang="fr-BE" sz="1600" b="1" dirty="0" smtClean="0"/>
              <a:t>Pour corriger</a:t>
            </a:r>
            <a:r>
              <a:rPr lang="fr-BE" sz="1600" dirty="0" smtClean="0"/>
              <a:t>, cliquer sur correcteur, on voit alors apparaitre une autre fenêtre avec le texte et les fautes soulignées. Le texte initial se trouvant dans l’autre onglet, si les modifications apportées au texte ne conviennent pas, on peut récupérer son fichier de départ.</a:t>
            </a:r>
            <a:endParaRPr lang="fr-BE" sz="1600" dirty="0"/>
          </a:p>
        </p:txBody>
      </p:sp>
      <p:sp>
        <p:nvSpPr>
          <p:cNvPr id="4" name="Espace réservé du numéro de diapositive 3"/>
          <p:cNvSpPr>
            <a:spLocks noGrp="1"/>
          </p:cNvSpPr>
          <p:nvPr>
            <p:ph type="sldNum" sz="quarter" idx="12"/>
          </p:nvPr>
        </p:nvSpPr>
        <p:spPr/>
        <p:txBody>
          <a:bodyPr/>
          <a:lstStyle/>
          <a:p>
            <a:fld id="{A3F31473-23EB-4724-8B59-FE6D21D89FA4}" type="slidenum">
              <a:rPr lang="fr-BE" smtClean="0"/>
              <a:t>4</a:t>
            </a:fld>
            <a:endParaRPr lang="fr-BE"/>
          </a:p>
        </p:txBody>
      </p:sp>
    </p:spTree>
    <p:extLst>
      <p:ext uri="{BB962C8B-B14F-4D97-AF65-F5344CB8AC3E}">
        <p14:creationId xmlns:p14="http://schemas.microsoft.com/office/powerpoint/2010/main" val="155342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08014" y="685800"/>
            <a:ext cx="3962400" cy="654968"/>
          </a:xfrm>
        </p:spPr>
        <p:txBody>
          <a:bodyPr/>
          <a:lstStyle/>
          <a:p>
            <a:r>
              <a:rPr lang="fr-BE" dirty="0" smtClean="0"/>
              <a:t>2. Le </a:t>
            </a:r>
            <a:r>
              <a:rPr lang="fr-BE" dirty="0"/>
              <a:t>correcteur</a:t>
            </a:r>
          </a:p>
        </p:txBody>
      </p:sp>
      <p:graphicFrame>
        <p:nvGraphicFramePr>
          <p:cNvPr id="7" name="Content Placeholder 6"/>
          <p:cNvGraphicFramePr>
            <a:graphicFrameLocks noGrp="1"/>
          </p:cNvGraphicFramePr>
          <p:nvPr>
            <p:ph type="pic" idx="1"/>
            <p:extLst>
              <p:ext uri="{D42A27DB-BD31-4B8C-83A1-F6EECF244321}">
                <p14:modId xmlns:p14="http://schemas.microsoft.com/office/powerpoint/2010/main" val="3420617923"/>
              </p:ext>
            </p:extLst>
          </p:nvPr>
        </p:nvGraphicFramePr>
        <p:xfrm>
          <a:off x="4438228" y="548680"/>
          <a:ext cx="7142585"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texte 4"/>
          <p:cNvSpPr>
            <a:spLocks noGrp="1"/>
          </p:cNvSpPr>
          <p:nvPr>
            <p:ph type="body" sz="half" idx="2"/>
          </p:nvPr>
        </p:nvSpPr>
        <p:spPr>
          <a:xfrm>
            <a:off x="608014" y="1477888"/>
            <a:ext cx="3830214" cy="4694312"/>
          </a:xfrm>
        </p:spPr>
        <p:txBody>
          <a:bodyPr>
            <a:normAutofit/>
          </a:bodyPr>
          <a:lstStyle/>
          <a:p>
            <a:endParaRPr lang="fr-BE" dirty="0" smtClean="0"/>
          </a:p>
          <a:p>
            <a:pPr marL="342900" indent="-342900">
              <a:buFont typeface="Arial" panose="020B0604020202020204" pitchFamily="34" charset="0"/>
              <a:buChar char="•"/>
            </a:pPr>
            <a:r>
              <a:rPr lang="fr-BE" dirty="0" smtClean="0"/>
              <a:t>Les </a:t>
            </a:r>
            <a:r>
              <a:rPr lang="fr-BE" dirty="0"/>
              <a:t>services du correcteur sont affichés dans le panneau gauche de la fenêtre, sous forme de prismes : Correction, Révision, Statistiques et Inspection. </a:t>
            </a:r>
            <a:endParaRPr lang="fr-BE" dirty="0" smtClean="0"/>
          </a:p>
          <a:p>
            <a:pPr marL="342900" indent="-342900">
              <a:buFont typeface="Arial" panose="020B0604020202020204" pitchFamily="34" charset="0"/>
              <a:buChar char="•"/>
            </a:pPr>
            <a:endParaRPr lang="fr-BE" dirty="0" smtClean="0"/>
          </a:p>
          <a:p>
            <a:pPr marL="342900" indent="-342900">
              <a:buFont typeface="Arial" panose="020B0604020202020204" pitchFamily="34" charset="0"/>
              <a:buChar char="•"/>
            </a:pPr>
            <a:r>
              <a:rPr lang="fr-BE" dirty="0" smtClean="0"/>
              <a:t>Derrière </a:t>
            </a:r>
            <a:r>
              <a:rPr lang="fr-BE" dirty="0"/>
              <a:t>cette interface simple, le correcteur déploie un puissant analyseur qui procède au découpage des grandes divisions du texte, puis à l’analyse fine de chaque mot des phrases qui le composent. </a:t>
            </a:r>
          </a:p>
        </p:txBody>
      </p:sp>
      <p:sp>
        <p:nvSpPr>
          <p:cNvPr id="2" name="Espace réservé du numéro de diapositive 1"/>
          <p:cNvSpPr>
            <a:spLocks noGrp="1"/>
          </p:cNvSpPr>
          <p:nvPr>
            <p:ph type="sldNum" sz="quarter" idx="12"/>
          </p:nvPr>
        </p:nvSpPr>
        <p:spPr/>
        <p:txBody>
          <a:bodyPr/>
          <a:lstStyle/>
          <a:p>
            <a:fld id="{A3F31473-23EB-4724-8B59-FE6D21D89FA4}" type="slidenum">
              <a:rPr lang="fr-BE" smtClean="0"/>
              <a:t>5</a:t>
            </a:fld>
            <a:endParaRPr lang="fr-BE"/>
          </a:p>
        </p:txBody>
      </p:sp>
    </p:spTree>
    <p:extLst>
      <p:ext uri="{BB962C8B-B14F-4D97-AF65-F5344CB8AC3E}">
        <p14:creationId xmlns:p14="http://schemas.microsoft.com/office/powerpoint/2010/main" val="265516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053852" y="476673"/>
            <a:ext cx="9937104" cy="6120680"/>
          </a:xfrm>
        </p:spPr>
        <p:txBody>
          <a:bodyPr>
            <a:noAutofit/>
          </a:bodyPr>
          <a:lstStyle/>
          <a:p>
            <a:pPr>
              <a:buFont typeface="Wingdings" panose="05000000000000000000" pitchFamily="2" charset="2"/>
              <a:buChar char="Ø"/>
            </a:pPr>
            <a:r>
              <a:rPr lang="fr-BE" sz="1800" b="1" dirty="0" smtClean="0"/>
              <a:t>2.1 </a:t>
            </a:r>
            <a:r>
              <a:rPr lang="fr-BE" sz="1800" b="1" dirty="0" smtClean="0"/>
              <a:t>L’ACCÈS </a:t>
            </a:r>
            <a:r>
              <a:rPr lang="fr-BE" sz="1800" b="1" dirty="0"/>
              <a:t>AU CORRECTEUR </a:t>
            </a:r>
          </a:p>
          <a:p>
            <a:r>
              <a:rPr lang="fr-BE" sz="1400" dirty="0" smtClean="0"/>
              <a:t>Le correcteur commence à analyser votre texte à partir de la phrase où se trouve le curseur d’insertion. Placez-le là où vous voulez faire commencer la correction. Si vous souhaitez soumettre une partie seulement de votre texte, sélectionnez-la et appelez le correcteur.</a:t>
            </a:r>
            <a:r>
              <a:rPr lang="fr-BE" sz="1400" dirty="0">
                <a:solidFill>
                  <a:srgbClr val="000000"/>
                </a:solidFill>
              </a:rPr>
              <a:t> </a:t>
            </a:r>
            <a:endParaRPr lang="fr-BE" sz="1400" dirty="0" smtClean="0">
              <a:solidFill>
                <a:srgbClr val="000000"/>
              </a:solidFill>
            </a:endParaRPr>
          </a:p>
          <a:p>
            <a:pPr marL="0" indent="0">
              <a:buNone/>
            </a:pPr>
            <a:r>
              <a:rPr lang="fr-BE" sz="1400" dirty="0" smtClean="0">
                <a:solidFill>
                  <a:srgbClr val="000000"/>
                </a:solidFill>
              </a:rPr>
              <a:t>Pour </a:t>
            </a:r>
            <a:r>
              <a:rPr lang="fr-BE" sz="1400" dirty="0">
                <a:solidFill>
                  <a:srgbClr val="000000"/>
                </a:solidFill>
              </a:rPr>
              <a:t>un accès optimal depuis chaque logiciel, consultez le document Utilisation avec vos logiciels, que vous trouverez sous le menu Aide d’Antidote. </a:t>
            </a:r>
            <a:endParaRPr lang="fr-BE" sz="1400" dirty="0" smtClean="0"/>
          </a:p>
          <a:p>
            <a:pPr>
              <a:buFont typeface="Wingdings" panose="05000000000000000000" pitchFamily="2" charset="2"/>
              <a:buChar char="Ø"/>
            </a:pPr>
            <a:r>
              <a:rPr lang="fr-BE" sz="1800" b="1" dirty="0" smtClean="0"/>
              <a:t>2.2 LE </a:t>
            </a:r>
            <a:r>
              <a:rPr lang="fr-BE" sz="1800" b="1" dirty="0"/>
              <a:t>PRISME DE CORRECTION </a:t>
            </a:r>
          </a:p>
          <a:p>
            <a:pPr algn="just"/>
            <a:r>
              <a:rPr lang="fr-BE" sz="1400" dirty="0"/>
              <a:t>La correction d’Antidote est présentée en trois volets. Cette section-ci décrit le fonctionnement du volet Langue et du volet Typographie. Le volet Style est décrit séparément (voir plus loin la section Le volet Style). </a:t>
            </a:r>
            <a:endParaRPr lang="fr-BE" sz="1400" dirty="0" smtClean="0"/>
          </a:p>
          <a:p>
            <a:pPr marL="0" indent="0" algn="just">
              <a:buNone/>
            </a:pPr>
            <a:r>
              <a:rPr lang="fr-BE" sz="1400" dirty="0" smtClean="0"/>
              <a:t>Voir </a:t>
            </a:r>
            <a:r>
              <a:rPr lang="fr-BE" sz="1400" dirty="0"/>
              <a:t>la section Correcteur des réglages pour le paramétrage de mécanismes généraux liés à la correction. </a:t>
            </a:r>
            <a:endParaRPr lang="fr-BE" sz="1400" dirty="0" smtClean="0"/>
          </a:p>
          <a:p>
            <a:pPr>
              <a:buFont typeface="Wingdings" panose="05000000000000000000" pitchFamily="2" charset="2"/>
              <a:buChar char="Ø"/>
            </a:pPr>
            <a:r>
              <a:rPr lang="fr-BE" sz="1800" b="1" dirty="0" smtClean="0"/>
              <a:t>2.3 LE VOLET </a:t>
            </a:r>
            <a:r>
              <a:rPr lang="fr-BE" sz="1800" b="1" dirty="0"/>
              <a:t>LANGUE </a:t>
            </a:r>
          </a:p>
          <a:p>
            <a:r>
              <a:rPr lang="fr-BE" sz="1400" dirty="0"/>
              <a:t>Le volet Langue de la correction déjoue pour vous une grande variété de pièges : orthographe, conjugaison, accords grammaticaux, syntaxe irrégulière, ponctuation, majuscules et minuscules ; homophones, paronymes et autres possibilités de confusions ; anglicismes et pléonasmes ; écriture des nombres, des dates et autres constructions propres à la rédaction administrative, etc. Antidote ne se limite pas à pointer et à corriger les fautes : il les explique dans le contexte même de vos phrases, vous permettant ainsi d’apprendre tout en corrigeant. </a:t>
            </a:r>
          </a:p>
          <a:p>
            <a:pPr marL="0" indent="0" algn="just">
              <a:buNone/>
            </a:pPr>
            <a:r>
              <a:rPr lang="fr-BE" sz="1400" dirty="0" smtClean="0">
                <a:solidFill>
                  <a:srgbClr val="000000"/>
                </a:solidFill>
              </a:rPr>
              <a:t>Voir </a:t>
            </a:r>
            <a:r>
              <a:rPr lang="fr-BE" sz="1400" dirty="0">
                <a:solidFill>
                  <a:srgbClr val="000000"/>
                </a:solidFill>
              </a:rPr>
              <a:t>la section Langue des réglages pour le paramétrage des détections de ce volet</a:t>
            </a:r>
            <a:r>
              <a:rPr lang="fr-BE" sz="1400" dirty="0" smtClean="0">
                <a:solidFill>
                  <a:srgbClr val="000000"/>
                </a:solidFill>
              </a:rPr>
              <a:t>.</a:t>
            </a:r>
            <a:endParaRPr lang="fr-BE" sz="1600" dirty="0"/>
          </a:p>
          <a:p>
            <a:pPr>
              <a:buFont typeface="Wingdings" panose="05000000000000000000" pitchFamily="2" charset="2"/>
              <a:buChar char="§"/>
            </a:pPr>
            <a:endParaRPr lang="fr-BE" sz="1600" dirty="0" smtClean="0"/>
          </a:p>
          <a:p>
            <a:pPr>
              <a:buFont typeface="Wingdings" panose="05000000000000000000" pitchFamily="2" charset="2"/>
              <a:buChar char="§"/>
            </a:pPr>
            <a:endParaRPr lang="fr-BE" sz="1600" dirty="0" smtClean="0"/>
          </a:p>
        </p:txBody>
      </p:sp>
      <p:sp>
        <p:nvSpPr>
          <p:cNvPr id="2" name="Espace réservé du numéro de diapositive 1"/>
          <p:cNvSpPr>
            <a:spLocks noGrp="1"/>
          </p:cNvSpPr>
          <p:nvPr>
            <p:ph type="sldNum" sz="quarter" idx="12"/>
          </p:nvPr>
        </p:nvSpPr>
        <p:spPr/>
        <p:txBody>
          <a:bodyPr/>
          <a:lstStyle/>
          <a:p>
            <a:fld id="{A3F31473-23EB-4724-8B59-FE6D21D89FA4}" type="slidenum">
              <a:rPr lang="fr-BE" smtClean="0"/>
              <a:t>6</a:t>
            </a:fld>
            <a:endParaRPr lang="fr-BE"/>
          </a:p>
        </p:txBody>
      </p:sp>
    </p:spTree>
    <p:extLst>
      <p:ext uri="{BB962C8B-B14F-4D97-AF65-F5344CB8AC3E}">
        <p14:creationId xmlns:p14="http://schemas.microsoft.com/office/powerpoint/2010/main" val="42349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9796" y="548679"/>
            <a:ext cx="10081120" cy="6247864"/>
          </a:xfrm>
          <a:prstGeom prst="rect">
            <a:avLst/>
          </a:prstGeom>
        </p:spPr>
        <p:txBody>
          <a:bodyPr wrap="square">
            <a:spAutoFit/>
          </a:bodyPr>
          <a:lstStyle/>
          <a:p>
            <a:pPr marL="742950" lvl="1" indent="-285750">
              <a:buFont typeface="Wingdings" panose="05000000000000000000" pitchFamily="2" charset="2"/>
              <a:buChar char="Ø"/>
            </a:pPr>
            <a:r>
              <a:rPr lang="fr-BE" sz="1600" b="1" dirty="0" smtClean="0"/>
              <a:t>2.4 LE VOLET  TYPOGRAPHIE </a:t>
            </a:r>
            <a:endParaRPr lang="fr-BE" sz="1600" b="1" dirty="0" smtClean="0"/>
          </a:p>
          <a:p>
            <a:r>
              <a:rPr lang="fr-BE" sz="1600" dirty="0" smtClean="0">
                <a:solidFill>
                  <a:srgbClr val="000000"/>
                </a:solidFill>
              </a:rPr>
              <a:t>Sélectionnez </a:t>
            </a:r>
            <a:r>
              <a:rPr lang="fr-BE" sz="1600" dirty="0">
                <a:solidFill>
                  <a:srgbClr val="000000"/>
                </a:solidFill>
              </a:rPr>
              <a:t>le volet Typographie pour poursuivre la correction. Si des détections typographiques ont été relevées, mais que vous ne les avez pas vérifiées, Antidote affiche un dialogue d’avertissement à la fermeture du correcteur. Vous avez l’option de confirmer la fermeture ou de revoir la typographie. Au besoin, demandez à Antidote de ne plus afficher ce dialogue. </a:t>
            </a:r>
          </a:p>
          <a:p>
            <a:pPr algn="just"/>
            <a:r>
              <a:rPr lang="fr-BE" sz="1600" dirty="0" smtClean="0">
                <a:solidFill>
                  <a:srgbClr val="000000"/>
                </a:solidFill>
              </a:rPr>
              <a:t>Un </a:t>
            </a:r>
            <a:r>
              <a:rPr lang="fr-BE" sz="1600" dirty="0">
                <a:solidFill>
                  <a:srgbClr val="000000"/>
                </a:solidFill>
              </a:rPr>
              <a:t>réglage du correcteur (panneau Général) permet de corriger simultanément la langue et la typographie. </a:t>
            </a:r>
            <a:endParaRPr lang="fr-BE" sz="1600" dirty="0" smtClean="0">
              <a:solidFill>
                <a:srgbClr val="000000"/>
              </a:solidFill>
            </a:endParaRPr>
          </a:p>
          <a:p>
            <a:pPr algn="just"/>
            <a:endParaRPr lang="fr-BE" sz="1600" dirty="0">
              <a:solidFill>
                <a:srgbClr val="000000"/>
              </a:solidFill>
            </a:endParaRPr>
          </a:p>
          <a:p>
            <a:pPr algn="just"/>
            <a:r>
              <a:rPr lang="fr-BE" sz="1600" b="1" dirty="0">
                <a:solidFill>
                  <a:srgbClr val="000000"/>
                </a:solidFill>
              </a:rPr>
              <a:t>Le correcteur analyse l’ensemble du texte </a:t>
            </a:r>
            <a:r>
              <a:rPr lang="fr-BE" sz="1600" dirty="0">
                <a:solidFill>
                  <a:srgbClr val="000000"/>
                </a:solidFill>
              </a:rPr>
              <a:t>que vous lui soumettez et l’affiche dans le panneau de correction, en soulignant chaque mot suspect ou erroné. </a:t>
            </a:r>
          </a:p>
          <a:p>
            <a:pPr marL="342900" indent="-342900" algn="just">
              <a:buFont typeface="+mj-lt"/>
              <a:buAutoNum type="arabicPeriod"/>
            </a:pPr>
            <a:r>
              <a:rPr lang="fr-BE" sz="1600" b="1" dirty="0" smtClean="0">
                <a:solidFill>
                  <a:srgbClr val="000000"/>
                </a:solidFill>
              </a:rPr>
              <a:t>Le </a:t>
            </a:r>
            <a:r>
              <a:rPr lang="fr-BE" sz="1600" b="1" dirty="0">
                <a:solidFill>
                  <a:srgbClr val="000000"/>
                </a:solidFill>
              </a:rPr>
              <a:t>souligné signale une détection</a:t>
            </a:r>
            <a:r>
              <a:rPr lang="fr-BE" sz="1600" dirty="0">
                <a:solidFill>
                  <a:srgbClr val="000000"/>
                </a:solidFill>
              </a:rPr>
              <a:t>. Pour une interprétation rapide et intuitive, chaque type de détections (erreurs, alertes, etc.) utilise un souligné distinct. </a:t>
            </a:r>
          </a:p>
          <a:p>
            <a:pPr marL="342900" indent="-342900" algn="just">
              <a:buFont typeface="+mj-lt"/>
              <a:buAutoNum type="arabicPeriod"/>
            </a:pPr>
            <a:r>
              <a:rPr lang="fr-BE" sz="1600" b="1" dirty="0" smtClean="0">
                <a:solidFill>
                  <a:srgbClr val="000000"/>
                </a:solidFill>
              </a:rPr>
              <a:t>La </a:t>
            </a:r>
            <a:r>
              <a:rPr lang="fr-BE" sz="1600" b="1" dirty="0">
                <a:solidFill>
                  <a:srgbClr val="000000"/>
                </a:solidFill>
              </a:rPr>
              <a:t>proposition de correction</a:t>
            </a:r>
            <a:r>
              <a:rPr lang="fr-BE" sz="1600" dirty="0">
                <a:solidFill>
                  <a:srgbClr val="000000"/>
                </a:solidFill>
              </a:rPr>
              <a:t>. À vous de décider, en consultant les explications, si vous l’approuvez ou la refusez. </a:t>
            </a:r>
          </a:p>
          <a:p>
            <a:pPr marL="342900" indent="-342900" algn="just">
              <a:buFont typeface="+mj-lt"/>
              <a:buAutoNum type="arabicPeriod"/>
            </a:pPr>
            <a:r>
              <a:rPr lang="fr-BE" sz="1600" b="1" dirty="0" smtClean="0">
                <a:solidFill>
                  <a:srgbClr val="000000"/>
                </a:solidFill>
              </a:rPr>
              <a:t>L’infobulle </a:t>
            </a:r>
            <a:r>
              <a:rPr lang="fr-BE" sz="1600" b="1" dirty="0">
                <a:solidFill>
                  <a:srgbClr val="000000"/>
                </a:solidFill>
              </a:rPr>
              <a:t>décrit sommairement la détection</a:t>
            </a:r>
            <a:r>
              <a:rPr lang="fr-BE" sz="1600" dirty="0">
                <a:solidFill>
                  <a:srgbClr val="000000"/>
                </a:solidFill>
              </a:rPr>
              <a:t>. Cliquez sur la partie jaune pour obtenir une explication plus détaillée. </a:t>
            </a:r>
          </a:p>
          <a:p>
            <a:pPr algn="just"/>
            <a:endParaRPr lang="fr-BE" sz="1600" dirty="0">
              <a:solidFill>
                <a:srgbClr val="000000"/>
              </a:solidFill>
            </a:endParaRPr>
          </a:p>
          <a:p>
            <a:pPr algn="just"/>
            <a:endParaRPr lang="fr-BE" sz="1600" dirty="0" smtClean="0">
              <a:solidFill>
                <a:srgbClr val="000000"/>
              </a:solidFill>
            </a:endParaRPr>
          </a:p>
          <a:p>
            <a:pPr algn="just"/>
            <a:endParaRPr lang="fr-BE" sz="1600" dirty="0">
              <a:solidFill>
                <a:srgbClr val="000000"/>
              </a:solidFill>
            </a:endParaRPr>
          </a:p>
          <a:p>
            <a:pPr algn="just"/>
            <a:endParaRPr lang="fr-BE" sz="1600" dirty="0" smtClean="0">
              <a:solidFill>
                <a:srgbClr val="000000"/>
              </a:solidFill>
            </a:endParaRPr>
          </a:p>
          <a:p>
            <a:pPr algn="just"/>
            <a:endParaRPr lang="fr-BE" sz="1600" dirty="0">
              <a:solidFill>
                <a:srgbClr val="000000"/>
              </a:solidFill>
            </a:endParaRPr>
          </a:p>
          <a:p>
            <a:pPr algn="just"/>
            <a:endParaRPr lang="fr-BE" sz="1600" dirty="0" smtClean="0">
              <a:solidFill>
                <a:srgbClr val="000000"/>
              </a:solidFill>
            </a:endParaRPr>
          </a:p>
          <a:p>
            <a:pPr algn="just"/>
            <a:endParaRPr lang="fr-BE" sz="1600" dirty="0" smtClean="0">
              <a:solidFill>
                <a:srgbClr val="000000"/>
              </a:solidFill>
            </a:endParaRPr>
          </a:p>
          <a:p>
            <a:pPr algn="just"/>
            <a:endParaRPr lang="fr-BE" sz="1600" dirty="0" smtClean="0">
              <a:solidFill>
                <a:srgbClr val="000000"/>
              </a:solidFill>
            </a:endParaRPr>
          </a:p>
          <a:p>
            <a:pPr algn="just"/>
            <a:r>
              <a:rPr lang="fr-BE" sz="1600" dirty="0" smtClean="0">
                <a:solidFill>
                  <a:srgbClr val="000000"/>
                </a:solidFill>
              </a:rPr>
              <a:t>Antidote </a:t>
            </a:r>
            <a:r>
              <a:rPr lang="fr-BE" sz="1600" dirty="0">
                <a:solidFill>
                  <a:srgbClr val="000000"/>
                </a:solidFill>
              </a:rPr>
              <a:t>propose ses corrections, mais ne modifie pas votre texte tant que vous ne les avez pas approuvées. </a:t>
            </a:r>
            <a:endParaRPr lang="fr-BE" sz="1600" dirty="0" smtClean="0">
              <a:solidFill>
                <a:srgbClr val="000000"/>
              </a:solidFill>
            </a:endParaRPr>
          </a:p>
          <a:p>
            <a:pPr algn="just"/>
            <a:r>
              <a:rPr lang="fr-BE" sz="1600" dirty="0" smtClean="0">
                <a:solidFill>
                  <a:srgbClr val="000000"/>
                </a:solidFill>
              </a:rPr>
              <a:t>Pour </a:t>
            </a:r>
            <a:r>
              <a:rPr lang="fr-BE" sz="1600" dirty="0">
                <a:solidFill>
                  <a:srgbClr val="000000"/>
                </a:solidFill>
              </a:rPr>
              <a:t>ce faire, vous pouvez </a:t>
            </a:r>
            <a:r>
              <a:rPr lang="fr-BE" sz="1600" b="1" dirty="0">
                <a:solidFill>
                  <a:srgbClr val="000000"/>
                </a:solidFill>
              </a:rPr>
              <a:t>procéder de quatre façons </a:t>
            </a:r>
            <a:r>
              <a:rPr lang="fr-BE" sz="1600" dirty="0">
                <a:solidFill>
                  <a:srgbClr val="000000"/>
                </a:solidFill>
              </a:rPr>
              <a:t>: avec la barre d’outils, la souris, le menu contextuel ou le clavier. </a:t>
            </a:r>
            <a:endParaRPr lang="fr-BE" sz="1600" dirty="0" smtClean="0">
              <a:solidFill>
                <a:srgbClr val="000000"/>
              </a:solidFill>
            </a:endParaRPr>
          </a:p>
          <a:p>
            <a:pPr algn="just"/>
            <a:endParaRPr lang="fr-BE" sz="1600" dirty="0">
              <a:solidFill>
                <a:srgbClr val="00000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60" y="4005064"/>
            <a:ext cx="3077004" cy="1609950"/>
          </a:xfrm>
          <a:prstGeom prst="rect">
            <a:avLst/>
          </a:prstGeom>
        </p:spPr>
      </p:pic>
      <p:sp>
        <p:nvSpPr>
          <p:cNvPr id="2" name="Espace réservé du numéro de diapositive 1"/>
          <p:cNvSpPr>
            <a:spLocks noGrp="1"/>
          </p:cNvSpPr>
          <p:nvPr>
            <p:ph type="sldNum" sz="quarter" idx="12"/>
          </p:nvPr>
        </p:nvSpPr>
        <p:spPr/>
        <p:txBody>
          <a:bodyPr/>
          <a:lstStyle/>
          <a:p>
            <a:fld id="{A3F31473-23EB-4724-8B59-FE6D21D89FA4}" type="slidenum">
              <a:rPr lang="fr-BE" smtClean="0"/>
              <a:t>7</a:t>
            </a:fld>
            <a:endParaRPr lang="fr-BE"/>
          </a:p>
        </p:txBody>
      </p:sp>
    </p:spTree>
    <p:extLst>
      <p:ext uri="{BB962C8B-B14F-4D97-AF65-F5344CB8AC3E}">
        <p14:creationId xmlns:p14="http://schemas.microsoft.com/office/powerpoint/2010/main" val="424449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812" y="260648"/>
            <a:ext cx="10225136" cy="6986528"/>
          </a:xfrm>
          <a:prstGeom prst="rect">
            <a:avLst/>
          </a:prstGeom>
        </p:spPr>
        <p:txBody>
          <a:bodyPr wrap="square">
            <a:spAutoFit/>
          </a:bodyPr>
          <a:lstStyle/>
          <a:p>
            <a:pPr marL="285750" indent="-285750" algn="just">
              <a:buFont typeface="Wingdings" panose="05000000000000000000" pitchFamily="2" charset="2"/>
              <a:buChar char="Ø"/>
            </a:pPr>
            <a:r>
              <a:rPr lang="fr-BE" sz="1600" b="1" i="1" dirty="0" smtClean="0">
                <a:solidFill>
                  <a:srgbClr val="000000"/>
                </a:solidFill>
              </a:rPr>
              <a:t>2.5 LES OUTILS</a:t>
            </a:r>
          </a:p>
          <a:p>
            <a:pPr marL="285750" indent="-285750" algn="just">
              <a:buFont typeface="Wingdings" panose="05000000000000000000" pitchFamily="2" charset="2"/>
              <a:buChar char="Ø"/>
            </a:pPr>
            <a:endParaRPr lang="fr-BE" sz="1600" b="1" i="1" dirty="0">
              <a:solidFill>
                <a:srgbClr val="000000"/>
              </a:solidFill>
            </a:endParaRPr>
          </a:p>
          <a:p>
            <a:pPr marL="285750" indent="-285750" algn="just">
              <a:buFont typeface="Wingdings" panose="05000000000000000000" pitchFamily="2" charset="2"/>
              <a:buChar char="Ø"/>
            </a:pPr>
            <a:r>
              <a:rPr lang="fr-BE" sz="1600" b="1" i="1" dirty="0" smtClean="0">
                <a:solidFill>
                  <a:srgbClr val="000000"/>
                </a:solidFill>
              </a:rPr>
              <a:t>La </a:t>
            </a:r>
            <a:r>
              <a:rPr lang="fr-BE" sz="1600" b="1" i="1" dirty="0">
                <a:solidFill>
                  <a:srgbClr val="000000"/>
                </a:solidFill>
              </a:rPr>
              <a:t>barre d’outils </a:t>
            </a:r>
            <a:endParaRPr lang="fr-BE" sz="1600" b="1" i="1" dirty="0" smtClean="0">
              <a:solidFill>
                <a:srgbClr val="000000"/>
              </a:solidFill>
            </a:endParaRPr>
          </a:p>
          <a:p>
            <a:pPr algn="just"/>
            <a:r>
              <a:rPr lang="fr-BE" sz="1600" dirty="0" smtClean="0">
                <a:solidFill>
                  <a:srgbClr val="000000"/>
                </a:solidFill>
              </a:rPr>
              <a:t>Avec </a:t>
            </a:r>
            <a:r>
              <a:rPr lang="fr-BE" sz="1600" dirty="0">
                <a:solidFill>
                  <a:srgbClr val="000000"/>
                </a:solidFill>
              </a:rPr>
              <a:t>la barre d’outils, toutes les fonctions du correcteur sont accessibles simplement. Pour appliquer à un mot souligné l’action correspondant à un bouton, sélectionnez d’abord le mot, puis cliquez sur le bouton</a:t>
            </a:r>
            <a:r>
              <a:rPr lang="fr-BE" sz="1600" dirty="0" smtClean="0">
                <a:solidFill>
                  <a:srgbClr val="000000"/>
                </a:solidFill>
              </a:rPr>
              <a:t>.</a:t>
            </a:r>
          </a:p>
          <a:p>
            <a:pPr algn="just"/>
            <a:endParaRPr lang="fr-BE" sz="1600" dirty="0" smtClean="0">
              <a:solidFill>
                <a:srgbClr val="000000"/>
              </a:solidFill>
            </a:endParaRPr>
          </a:p>
          <a:p>
            <a:pPr marL="285750" indent="-285750" algn="just">
              <a:buFont typeface="Wingdings" panose="05000000000000000000" pitchFamily="2" charset="2"/>
              <a:buChar char="Ø"/>
            </a:pPr>
            <a:r>
              <a:rPr lang="fr-BE" sz="1600" b="1" i="1" dirty="0" smtClean="0">
                <a:solidFill>
                  <a:srgbClr val="000000"/>
                </a:solidFill>
              </a:rPr>
              <a:t>La </a:t>
            </a:r>
            <a:r>
              <a:rPr lang="fr-BE" sz="1600" b="1" i="1" dirty="0">
                <a:solidFill>
                  <a:srgbClr val="000000"/>
                </a:solidFill>
              </a:rPr>
              <a:t>souris </a:t>
            </a:r>
            <a:endParaRPr lang="fr-BE" sz="1600" b="1" dirty="0">
              <a:solidFill>
                <a:srgbClr val="000000"/>
              </a:solidFill>
            </a:endParaRPr>
          </a:p>
          <a:p>
            <a:pPr algn="just"/>
            <a:r>
              <a:rPr lang="fr-BE" sz="1600" dirty="0">
                <a:solidFill>
                  <a:srgbClr val="000000"/>
                </a:solidFill>
              </a:rPr>
              <a:t>Des raccourcis permettent d’appliquer à une détection les principales actions du correcteur simplement en pointant le mot et en cliquant. En procédant ainsi, on peut corriger tout un texte très rapidement. Ces raccourcis sont décrits avec les diverses commandes à la section Le traitement d’une détection du présent </a:t>
            </a:r>
            <a:r>
              <a:rPr lang="fr-BE" sz="1600" dirty="0" smtClean="0">
                <a:solidFill>
                  <a:srgbClr val="000000"/>
                </a:solidFill>
              </a:rPr>
              <a:t>chapitre. </a:t>
            </a:r>
          </a:p>
          <a:p>
            <a:pPr algn="just"/>
            <a:endParaRPr lang="fr-BE" sz="1600" dirty="0" smtClean="0">
              <a:solidFill>
                <a:srgbClr val="000000"/>
              </a:solidFill>
            </a:endParaRPr>
          </a:p>
          <a:p>
            <a:pPr marL="285750" indent="-285750" algn="just">
              <a:buFont typeface="Wingdings" panose="05000000000000000000" pitchFamily="2" charset="2"/>
              <a:buChar char="Ø"/>
            </a:pPr>
            <a:r>
              <a:rPr lang="fr-BE" sz="1600" b="1" i="1" dirty="0" smtClean="0">
                <a:solidFill>
                  <a:srgbClr val="000000"/>
                </a:solidFill>
              </a:rPr>
              <a:t>Le </a:t>
            </a:r>
            <a:r>
              <a:rPr lang="fr-BE" sz="1600" b="1" i="1" dirty="0">
                <a:solidFill>
                  <a:srgbClr val="000000"/>
                </a:solidFill>
              </a:rPr>
              <a:t>menu contextuel </a:t>
            </a:r>
            <a:endParaRPr lang="fr-BE" sz="1600" b="1" dirty="0">
              <a:solidFill>
                <a:srgbClr val="000000"/>
              </a:solidFill>
            </a:endParaRPr>
          </a:p>
          <a:p>
            <a:pPr algn="just"/>
            <a:r>
              <a:rPr lang="fr-BE" sz="1600" dirty="0">
                <a:solidFill>
                  <a:srgbClr val="000000"/>
                </a:solidFill>
              </a:rPr>
              <a:t>Le menu contextuel apparait en faisant un clic droit sur un mot (ou Ctrl + clic sur Mac). Son contenu s’adapte à la nature de la détection pour ne présenter que les commandes pertinentes. </a:t>
            </a:r>
            <a:endParaRPr lang="fr-BE" sz="1600" dirty="0" smtClean="0">
              <a:solidFill>
                <a:srgbClr val="000000"/>
              </a:solidFill>
            </a:endParaRPr>
          </a:p>
          <a:p>
            <a:pPr algn="just"/>
            <a:endParaRPr lang="fr-BE" sz="1600" dirty="0" smtClean="0">
              <a:solidFill>
                <a:srgbClr val="000000"/>
              </a:solidFill>
            </a:endParaRPr>
          </a:p>
          <a:p>
            <a:pPr marL="285750" indent="-285750" algn="just">
              <a:buFont typeface="Wingdings" panose="05000000000000000000" pitchFamily="2" charset="2"/>
              <a:buChar char="Ø"/>
            </a:pPr>
            <a:r>
              <a:rPr lang="fr-BE" sz="1600" b="1" i="1" dirty="0" smtClean="0">
                <a:solidFill>
                  <a:srgbClr val="000000"/>
                </a:solidFill>
              </a:rPr>
              <a:t>Le </a:t>
            </a:r>
            <a:r>
              <a:rPr lang="fr-BE" sz="1600" b="1" i="1" dirty="0">
                <a:solidFill>
                  <a:srgbClr val="000000"/>
                </a:solidFill>
              </a:rPr>
              <a:t>clavier </a:t>
            </a:r>
            <a:endParaRPr lang="fr-BE" sz="1600" b="1" dirty="0">
              <a:solidFill>
                <a:srgbClr val="000000"/>
              </a:solidFill>
            </a:endParaRPr>
          </a:p>
          <a:p>
            <a:pPr algn="just"/>
            <a:r>
              <a:rPr lang="fr-BE" sz="1600" dirty="0">
                <a:solidFill>
                  <a:srgbClr val="000000"/>
                </a:solidFill>
              </a:rPr>
              <a:t>Vous pouvez utiliser uniquement ou principalement le clavier pour effectuer la correction de tout le texte. Des raccourcis vous donnent accès à toutes les fonctions du correcteur. Ces raccourcis sont décrits avec les diverses commandes à la section Le traitement d’une détection du présent chapitre. </a:t>
            </a:r>
            <a:endParaRPr lang="fr-BE" sz="1600" dirty="0" smtClean="0">
              <a:solidFill>
                <a:srgbClr val="000000"/>
              </a:solidFill>
            </a:endParaRPr>
          </a:p>
          <a:p>
            <a:pPr algn="just"/>
            <a:endParaRPr lang="fr-BE" sz="1600" dirty="0" smtClean="0">
              <a:solidFill>
                <a:srgbClr val="000000"/>
              </a:solidFill>
            </a:endParaRPr>
          </a:p>
          <a:p>
            <a:pPr marL="285750" indent="-285750" algn="just">
              <a:buFont typeface="Wingdings" panose="05000000000000000000" pitchFamily="2" charset="2"/>
              <a:buChar char="Ø"/>
            </a:pPr>
            <a:r>
              <a:rPr lang="fr-BE" sz="1600" b="1" i="1" dirty="0" smtClean="0">
                <a:solidFill>
                  <a:srgbClr val="000000"/>
                </a:solidFill>
              </a:rPr>
              <a:t>Modifier </a:t>
            </a:r>
            <a:r>
              <a:rPr lang="fr-BE" sz="1600" b="1" i="1" dirty="0">
                <a:solidFill>
                  <a:srgbClr val="000000"/>
                </a:solidFill>
              </a:rPr>
              <a:t>le texte pendant la correction  et Interrompre la correction </a:t>
            </a:r>
            <a:endParaRPr lang="fr-BE" sz="1600" b="1" dirty="0">
              <a:solidFill>
                <a:srgbClr val="000000"/>
              </a:solidFill>
            </a:endParaRPr>
          </a:p>
          <a:p>
            <a:pPr algn="just"/>
            <a:r>
              <a:rPr lang="fr-BE" sz="1600" dirty="0">
                <a:solidFill>
                  <a:srgbClr val="000000"/>
                </a:solidFill>
              </a:rPr>
              <a:t>À tout moment pendant la correction, vous pouvez modifier votre texte directement dans le panneau de correction. Vous pouvez aussi retourner à votre logiciel de rédaction et apporter des modifications à votre texte. Quand vous reviendrez au correcteur, il prendra note de vos modifications et refera l’analyse des phrases modifiées</a:t>
            </a:r>
            <a:r>
              <a:rPr lang="fr-BE" sz="1600" dirty="0" smtClean="0">
                <a:solidFill>
                  <a:srgbClr val="000000"/>
                </a:solidFill>
              </a:rPr>
              <a:t>.</a:t>
            </a:r>
          </a:p>
          <a:p>
            <a:pPr algn="just"/>
            <a:r>
              <a:rPr lang="fr-BE" sz="1600" dirty="0" smtClean="0">
                <a:solidFill>
                  <a:srgbClr val="000000"/>
                </a:solidFill>
              </a:rPr>
              <a:t>Pour </a:t>
            </a:r>
            <a:r>
              <a:rPr lang="fr-BE" sz="1600" dirty="0">
                <a:solidFill>
                  <a:srgbClr val="000000"/>
                </a:solidFill>
              </a:rPr>
              <a:t>interrompre la correction d’un texte et retourner à votre logiciel de rédaction, il suffit de fermer la fenêtre du correcteur en cliquant dans la case de fermeture. Pour arrêter le processus de correction tout en demeurant dans le correcteur, faites </a:t>
            </a:r>
            <a:r>
              <a:rPr lang="fr-BE" sz="1600" dirty="0" err="1">
                <a:solidFill>
                  <a:srgbClr val="000000"/>
                </a:solidFill>
              </a:rPr>
              <a:t>Esc</a:t>
            </a:r>
            <a:r>
              <a:rPr lang="fr-BE" sz="1600" dirty="0">
                <a:solidFill>
                  <a:srgbClr val="000000"/>
                </a:solidFill>
              </a:rPr>
              <a:t> sur Windows et Linux. Sur Mac, faites X + « . ». </a:t>
            </a:r>
            <a:endParaRPr lang="fr-BE" sz="16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220" y="1052736"/>
            <a:ext cx="6087325" cy="571580"/>
          </a:xfrm>
          <a:prstGeom prst="rect">
            <a:avLst/>
          </a:prstGeom>
        </p:spPr>
      </p:pic>
      <p:sp>
        <p:nvSpPr>
          <p:cNvPr id="4" name="Espace réservé du numéro de diapositive 3"/>
          <p:cNvSpPr>
            <a:spLocks noGrp="1"/>
          </p:cNvSpPr>
          <p:nvPr>
            <p:ph type="sldNum" sz="quarter" idx="12"/>
          </p:nvPr>
        </p:nvSpPr>
        <p:spPr/>
        <p:txBody>
          <a:bodyPr/>
          <a:lstStyle/>
          <a:p>
            <a:fld id="{A3F31473-23EB-4724-8B59-FE6D21D89FA4}" type="slidenum">
              <a:rPr lang="fr-BE" smtClean="0"/>
              <a:t>8</a:t>
            </a:fld>
            <a:endParaRPr lang="fr-BE"/>
          </a:p>
        </p:txBody>
      </p:sp>
    </p:spTree>
    <p:extLst>
      <p:ext uri="{BB962C8B-B14F-4D97-AF65-F5344CB8AC3E}">
        <p14:creationId xmlns:p14="http://schemas.microsoft.com/office/powerpoint/2010/main" val="62705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9796" y="260648"/>
            <a:ext cx="10801200" cy="6771084"/>
          </a:xfrm>
          <a:prstGeom prst="rect">
            <a:avLst/>
          </a:prstGeom>
        </p:spPr>
        <p:txBody>
          <a:bodyPr wrap="square">
            <a:spAutoFit/>
          </a:bodyPr>
          <a:lstStyle/>
          <a:p>
            <a:pPr marL="285750" indent="-285750">
              <a:buFont typeface="Wingdings" panose="05000000000000000000" pitchFamily="2" charset="2"/>
              <a:buChar char="Ø"/>
            </a:pPr>
            <a:r>
              <a:rPr lang="fr-BE" sz="1600" b="1" dirty="0" smtClean="0">
                <a:solidFill>
                  <a:srgbClr val="000000"/>
                </a:solidFill>
              </a:rPr>
              <a:t>2.6 SOULIGNES ET TYPES DE DETECTION</a:t>
            </a:r>
          </a:p>
          <a:p>
            <a:pPr marL="285750" indent="-285750">
              <a:buFont typeface="Wingdings" panose="05000000000000000000" pitchFamily="2" charset="2"/>
              <a:buChar char="Ø"/>
            </a:pPr>
            <a:endParaRPr lang="fr-BE" sz="1400" b="1" dirty="0" smtClean="0">
              <a:solidFill>
                <a:srgbClr val="000000"/>
              </a:solidFill>
            </a:endParaRPr>
          </a:p>
          <a:p>
            <a:r>
              <a:rPr lang="fr-BE" sz="1400" dirty="0" smtClean="0">
                <a:solidFill>
                  <a:srgbClr val="000000"/>
                </a:solidFill>
              </a:rPr>
              <a:t>Antidote </a:t>
            </a:r>
            <a:r>
              <a:rPr lang="fr-BE" sz="1400" dirty="0">
                <a:solidFill>
                  <a:srgbClr val="000000"/>
                </a:solidFill>
              </a:rPr>
              <a:t>utilise deux couleurs, le rouge et l’orangé, pour présenter les résultats de sa correction. Ces couleurs ciblent des détections de nature différente et vous aident à établir leur priorité de </a:t>
            </a:r>
            <a:r>
              <a:rPr lang="fr-BE" sz="1400" dirty="0" smtClean="0">
                <a:solidFill>
                  <a:srgbClr val="000000"/>
                </a:solidFill>
              </a:rPr>
              <a:t>traitement.</a:t>
            </a:r>
          </a:p>
          <a:p>
            <a:pPr algn="just"/>
            <a:r>
              <a:rPr lang="fr-BE" sz="1400" dirty="0" smtClean="0">
                <a:solidFill>
                  <a:srgbClr val="000000"/>
                </a:solidFill>
              </a:rPr>
              <a:t>Dans </a:t>
            </a:r>
            <a:r>
              <a:rPr lang="fr-BE" sz="1400" dirty="0">
                <a:solidFill>
                  <a:srgbClr val="000000"/>
                </a:solidFill>
              </a:rPr>
              <a:t>le volet Langue, le rouge, plus frappant, indique les erreurs les plus importantes. L’orangé, plus discret, est utilisé quand une possibilité d’erreur plane sur un mot. Les soulignés rouges peuvent être pleins ou pointillés. Les soulignés orangés peuvent être fins ou ondulés. Les paragraphes qui suivent explicitent la fonction de chacun de ces soulignés. </a:t>
            </a:r>
            <a:endParaRPr lang="fr-BE" sz="1400" dirty="0" smtClean="0">
              <a:solidFill>
                <a:srgbClr val="000000"/>
              </a:solidFill>
            </a:endParaRPr>
          </a:p>
          <a:p>
            <a:pPr algn="just"/>
            <a:endParaRPr lang="fr-BE" sz="1400" dirty="0" smtClean="0">
              <a:solidFill>
                <a:srgbClr val="000000"/>
              </a:solidFill>
            </a:endParaRPr>
          </a:p>
          <a:p>
            <a:pPr algn="just"/>
            <a:r>
              <a:rPr lang="fr-BE" sz="1400" b="1" i="1" u="sng" dirty="0" smtClean="0">
                <a:solidFill>
                  <a:srgbClr val="000000"/>
                </a:solidFill>
              </a:rPr>
              <a:t>Le </a:t>
            </a:r>
            <a:r>
              <a:rPr lang="fr-BE" sz="1400" b="1" i="1" u="sng" dirty="0">
                <a:solidFill>
                  <a:srgbClr val="000000"/>
                </a:solidFill>
              </a:rPr>
              <a:t>souligné rouge plein </a:t>
            </a:r>
            <a:r>
              <a:rPr lang="fr-BE" sz="1400" i="1" dirty="0">
                <a:solidFill>
                  <a:srgbClr val="000000"/>
                </a:solidFill>
              </a:rPr>
              <a:t>: l’erreur corrigée à approuver </a:t>
            </a:r>
            <a:endParaRPr lang="fr-BE" sz="1400" dirty="0">
              <a:solidFill>
                <a:srgbClr val="000000"/>
              </a:solidFill>
            </a:endParaRPr>
          </a:p>
          <a:p>
            <a:pPr algn="just"/>
            <a:r>
              <a:rPr lang="fr-BE" sz="1400" dirty="0">
                <a:solidFill>
                  <a:srgbClr val="000000"/>
                </a:solidFill>
              </a:rPr>
              <a:t>Le souligné rouge plein signale une erreur majeure qu’Antidote peut corriger seul : dans l’infobulle, il affiche, en vert, la correction proposée. Vous n’avez qu’à l’approuver pour l’appliquer dans le texte. Si vous la refusez, votre texte n’est pas modifié. </a:t>
            </a:r>
            <a:r>
              <a:rPr lang="fr-BE" sz="1400" dirty="0" smtClean="0">
                <a:solidFill>
                  <a:srgbClr val="000000"/>
                </a:solidFill>
              </a:rPr>
              <a:t>Dans </a:t>
            </a:r>
            <a:r>
              <a:rPr lang="fr-BE" sz="1400" dirty="0">
                <a:solidFill>
                  <a:srgbClr val="000000"/>
                </a:solidFill>
              </a:rPr>
              <a:t>la liste (panneau droit), ces détections sont regroupées sous Erreurs. </a:t>
            </a:r>
            <a:endParaRPr lang="fr-BE" sz="1400" dirty="0" smtClean="0">
              <a:solidFill>
                <a:srgbClr val="000000"/>
              </a:solidFill>
            </a:endParaRPr>
          </a:p>
          <a:p>
            <a:pPr algn="just"/>
            <a:endParaRPr lang="fr-BE" sz="1400" dirty="0" smtClean="0">
              <a:solidFill>
                <a:srgbClr val="000000"/>
              </a:solidFill>
            </a:endParaRPr>
          </a:p>
          <a:p>
            <a:pPr algn="just"/>
            <a:endParaRPr lang="fr-BE" sz="1400" dirty="0">
              <a:solidFill>
                <a:srgbClr val="000000"/>
              </a:solidFill>
            </a:endParaRPr>
          </a:p>
          <a:p>
            <a:pPr algn="just"/>
            <a:endParaRPr lang="fr-BE" sz="1400" dirty="0" smtClean="0">
              <a:solidFill>
                <a:srgbClr val="000000"/>
              </a:solidFill>
            </a:endParaRPr>
          </a:p>
          <a:p>
            <a:pPr algn="just"/>
            <a:r>
              <a:rPr lang="fr-BE" sz="1400" b="1" i="1" u="sng" dirty="0" smtClean="0">
                <a:solidFill>
                  <a:srgbClr val="000000"/>
                </a:solidFill>
              </a:rPr>
              <a:t>Le </a:t>
            </a:r>
            <a:r>
              <a:rPr lang="fr-BE" sz="1400" b="1" i="1" u="sng" dirty="0">
                <a:solidFill>
                  <a:srgbClr val="000000"/>
                </a:solidFill>
              </a:rPr>
              <a:t>souligné rouge pointillé</a:t>
            </a:r>
            <a:r>
              <a:rPr lang="fr-BE" sz="1400" i="1" u="sng" dirty="0">
                <a:solidFill>
                  <a:srgbClr val="000000"/>
                </a:solidFill>
              </a:rPr>
              <a:t> </a:t>
            </a:r>
            <a:r>
              <a:rPr lang="fr-BE" sz="1400" i="1" dirty="0">
                <a:solidFill>
                  <a:srgbClr val="000000"/>
                </a:solidFill>
              </a:rPr>
              <a:t>: l’erreur à corriger à la main ou l’incohérence graphique </a:t>
            </a:r>
            <a:endParaRPr lang="fr-BE" sz="1400" dirty="0">
              <a:solidFill>
                <a:srgbClr val="000000"/>
              </a:solidFill>
            </a:endParaRPr>
          </a:p>
          <a:p>
            <a:pPr algn="just"/>
            <a:r>
              <a:rPr lang="fr-BE" sz="1400" dirty="0">
                <a:solidFill>
                  <a:srgbClr val="000000"/>
                </a:solidFill>
              </a:rPr>
              <a:t>Le souligné rouge pointillé signale une erreur majeure (accord, construction, ponctuation, etc.) qu’Antidote ne peut pas corriger seul : à vous de modifier le texte. </a:t>
            </a:r>
            <a:r>
              <a:rPr lang="fr-BE" sz="1400" dirty="0" smtClean="0">
                <a:solidFill>
                  <a:srgbClr val="000000"/>
                </a:solidFill>
              </a:rPr>
              <a:t>Dans </a:t>
            </a:r>
            <a:r>
              <a:rPr lang="fr-BE" sz="1400" dirty="0">
                <a:solidFill>
                  <a:srgbClr val="000000"/>
                </a:solidFill>
              </a:rPr>
              <a:t>la liste (panneau droit), ces détections sont regroupées sous Erreurs. </a:t>
            </a:r>
          </a:p>
          <a:p>
            <a:pPr algn="just"/>
            <a:r>
              <a:rPr lang="fr-BE" sz="1400" dirty="0">
                <a:solidFill>
                  <a:srgbClr val="000000"/>
                </a:solidFill>
              </a:rPr>
              <a:t>Dans l’exemple illustré ci-dessus, le correcteur a détecté que la négation est incomplète, mais il ne peut pas la compléter puisqu’il ne sait pas si l’on a voulu écrire </a:t>
            </a:r>
            <a:r>
              <a:rPr lang="fr-BE" sz="1400" i="1" dirty="0">
                <a:solidFill>
                  <a:srgbClr val="000000"/>
                </a:solidFill>
              </a:rPr>
              <a:t>Catherine n’aime pas le pain complet </a:t>
            </a:r>
            <a:r>
              <a:rPr lang="fr-BE" sz="1400" dirty="0">
                <a:solidFill>
                  <a:srgbClr val="000000"/>
                </a:solidFill>
              </a:rPr>
              <a:t>ou, au contraire, </a:t>
            </a:r>
            <a:r>
              <a:rPr lang="fr-BE" sz="1400" i="1" dirty="0">
                <a:solidFill>
                  <a:srgbClr val="000000"/>
                </a:solidFill>
              </a:rPr>
              <a:t>Catherine n’aime que le pain complet</a:t>
            </a:r>
            <a:r>
              <a:rPr lang="fr-BE" sz="1400" dirty="0">
                <a:solidFill>
                  <a:srgbClr val="000000"/>
                </a:solidFill>
              </a:rPr>
              <a:t>. </a:t>
            </a:r>
          </a:p>
          <a:p>
            <a:pPr algn="just"/>
            <a:r>
              <a:rPr lang="fr-BE" sz="1400" dirty="0">
                <a:solidFill>
                  <a:srgbClr val="000000"/>
                </a:solidFill>
              </a:rPr>
              <a:t>Vous pouvez effectuer la correction directement dans le panneau de correction en cliquant dans le texte ou encore en revenant à votre document original. L’option Modifier dans le document original du menu contextuel vous amène rapidement au mot à modifier. </a:t>
            </a:r>
            <a:endParaRPr lang="fr-BE" sz="1400" dirty="0" smtClean="0">
              <a:solidFill>
                <a:srgbClr val="000000"/>
              </a:solidFill>
            </a:endParaRPr>
          </a:p>
          <a:p>
            <a:pPr algn="just"/>
            <a:endParaRPr lang="fr-BE" sz="1400" dirty="0" smtClean="0">
              <a:solidFill>
                <a:srgbClr val="000000"/>
              </a:solidFill>
            </a:endParaRPr>
          </a:p>
          <a:p>
            <a:pPr algn="just"/>
            <a:endParaRPr lang="fr-BE" sz="1400" i="1" u="sng" dirty="0" smtClean="0">
              <a:solidFill>
                <a:srgbClr val="000000"/>
              </a:solidFill>
            </a:endParaRPr>
          </a:p>
          <a:p>
            <a:pPr algn="just"/>
            <a:endParaRPr lang="fr-BE" sz="1400" i="1" u="sng" dirty="0">
              <a:solidFill>
                <a:srgbClr val="000000"/>
              </a:solidFill>
            </a:endParaRPr>
          </a:p>
          <a:p>
            <a:pPr algn="just"/>
            <a:r>
              <a:rPr lang="fr-BE" sz="1400" b="1" i="1" u="sng" dirty="0" smtClean="0">
                <a:solidFill>
                  <a:srgbClr val="000000"/>
                </a:solidFill>
              </a:rPr>
              <a:t>L’incohérence </a:t>
            </a:r>
            <a:r>
              <a:rPr lang="fr-BE" sz="1400" b="1" i="1" u="sng" dirty="0">
                <a:solidFill>
                  <a:srgbClr val="000000"/>
                </a:solidFill>
              </a:rPr>
              <a:t>graphique </a:t>
            </a:r>
            <a:endParaRPr lang="fr-BE" sz="1400" b="1" u="sng" dirty="0">
              <a:solidFill>
                <a:srgbClr val="000000"/>
              </a:solidFill>
            </a:endParaRPr>
          </a:p>
          <a:p>
            <a:pPr algn="just"/>
            <a:r>
              <a:rPr lang="fr-BE" sz="1400" dirty="0">
                <a:solidFill>
                  <a:srgbClr val="000000"/>
                </a:solidFill>
              </a:rPr>
              <a:t>Antidote repère les cas où, dans un même texte, des graphies différentes sont utilisées pour le même mot (ex. : </a:t>
            </a:r>
            <a:r>
              <a:rPr lang="fr-BE" sz="1400" i="1" dirty="0">
                <a:solidFill>
                  <a:srgbClr val="000000"/>
                </a:solidFill>
              </a:rPr>
              <a:t>paie </a:t>
            </a:r>
            <a:r>
              <a:rPr lang="fr-BE" sz="1400" dirty="0">
                <a:solidFill>
                  <a:srgbClr val="000000"/>
                </a:solidFill>
              </a:rPr>
              <a:t>et </a:t>
            </a:r>
            <a:r>
              <a:rPr lang="fr-BE" sz="1400" i="1" dirty="0">
                <a:solidFill>
                  <a:srgbClr val="000000"/>
                </a:solidFill>
              </a:rPr>
              <a:t>paye</a:t>
            </a:r>
            <a:r>
              <a:rPr lang="fr-BE" sz="1400" dirty="0">
                <a:solidFill>
                  <a:srgbClr val="000000"/>
                </a:solidFill>
              </a:rPr>
              <a:t>). Il souligne les graphies les moins fréquentes dans le panneau de correction et regroupe l’ensemble des graphies à la section Incohérences de la liste des détections. Voyez la section Traitement d’une détection dans la liste pour savoir comment traiter ces incohérences. </a:t>
            </a:r>
            <a:endParaRPr lang="fr-BE" sz="1400" dirty="0" smtClean="0">
              <a:solidFill>
                <a:srgbClr val="000000"/>
              </a:solidFill>
            </a:endParaRPr>
          </a:p>
          <a:p>
            <a:pPr algn="just"/>
            <a:endParaRPr lang="fr-BE" sz="1400" dirty="0" smtClean="0">
              <a:solidFill>
                <a:srgbClr val="000000"/>
              </a:solidFill>
            </a:endParaRPr>
          </a:p>
          <a:p>
            <a:pPr algn="just"/>
            <a:endParaRPr lang="fr-BE" sz="1400" dirty="0" smtClean="0">
              <a:solidFill>
                <a:srgbClr val="000000"/>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660" y="2492896"/>
            <a:ext cx="2896004" cy="80973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818" y="4848986"/>
            <a:ext cx="2838846" cy="685896"/>
          </a:xfrm>
          <a:prstGeom prst="rect">
            <a:avLst/>
          </a:prstGeom>
        </p:spPr>
      </p:pic>
      <p:sp>
        <p:nvSpPr>
          <p:cNvPr id="4" name="Espace réservé du numéro de diapositive 3"/>
          <p:cNvSpPr>
            <a:spLocks noGrp="1"/>
          </p:cNvSpPr>
          <p:nvPr>
            <p:ph type="sldNum" sz="quarter" idx="12"/>
          </p:nvPr>
        </p:nvSpPr>
        <p:spPr/>
        <p:txBody>
          <a:bodyPr/>
          <a:lstStyle/>
          <a:p>
            <a:fld id="{A3F31473-23EB-4724-8B59-FE6D21D89FA4}" type="slidenum">
              <a:rPr lang="fr-BE" smtClean="0"/>
              <a:t>9</a:t>
            </a:fld>
            <a:endParaRPr lang="fr-BE"/>
          </a:p>
        </p:txBody>
      </p:sp>
    </p:spTree>
    <p:extLst>
      <p:ext uri="{BB962C8B-B14F-4D97-AF65-F5344CB8AC3E}">
        <p14:creationId xmlns:p14="http://schemas.microsoft.com/office/powerpoint/2010/main" val="93334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rketing_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0B6C051-8D0C-4E9C-8822-3E9221001B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marketing cube en verre (grand écran)</Template>
  <TotalTime>0</TotalTime>
  <Words>2700</Words>
  <Application>Microsoft Office PowerPoint</Application>
  <PresentationFormat>Personnalisé</PresentationFormat>
  <Paragraphs>160</Paragraphs>
  <Slides>13</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Corbel</vt:lpstr>
      <vt:lpstr>Wingdings</vt:lpstr>
      <vt:lpstr>Marketing_16x9</vt:lpstr>
      <vt:lpstr>ANTIDOTE 9</vt:lpstr>
      <vt:lpstr>Présentation PowerPoint</vt:lpstr>
      <vt:lpstr>1. Présentation d’Antidote</vt:lpstr>
      <vt:lpstr>Présentation PowerPoint</vt:lpstr>
      <vt:lpstr>2. Le correcteur</vt:lpstr>
      <vt:lpstr>Présentation PowerPoint</vt:lpstr>
      <vt:lpstr>Présentation PowerPoint</vt:lpstr>
      <vt:lpstr>Présentation PowerPoint</vt:lpstr>
      <vt:lpstr>Présentation PowerPoint</vt:lpstr>
      <vt:lpstr>Présentation PowerPoint</vt:lpstr>
      <vt:lpstr>Présentation PowerPoint</vt:lpstr>
      <vt:lpstr>2.7 APPROUVER UNE CORRECTION </vt:lpstr>
      <vt:lpstr>2.8 IGNORER UNE DÉTECTION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2017-10-19T12:41:45Z</dcterms:created>
  <dcterms:modified xsi:type="dcterms:W3CDTF">2018-05-08T08:34:28Z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ies>
</file>